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80" r:id="rId6"/>
    <p:sldId id="281" r:id="rId7"/>
    <p:sldId id="282" r:id="rId8"/>
    <p:sldId id="261" r:id="rId9"/>
    <p:sldId id="260" r:id="rId10"/>
    <p:sldId id="263" r:id="rId11"/>
    <p:sldId id="265" r:id="rId12"/>
    <p:sldId id="267" r:id="rId13"/>
    <p:sldId id="269" r:id="rId14"/>
    <p:sldId id="271" r:id="rId15"/>
    <p:sldId id="273" r:id="rId16"/>
    <p:sldId id="275" r:id="rId17"/>
    <p:sldId id="277" r:id="rId18"/>
    <p:sldId id="279" r:id="rId19"/>
    <p:sldId id="283" r:id="rId20"/>
    <p:sldId id="284" r:id="rId21"/>
    <p:sldId id="285" r:id="rId22"/>
    <p:sldId id="286" r:id="rId23"/>
    <p:sldId id="287" r:id="rId24"/>
    <p:sldId id="288" r:id="rId25"/>
    <p:sldId id="289" r:id="rId26"/>
    <p:sldId id="290" r:id="rId27"/>
    <p:sldId id="29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D329D5-A47D-804F-BA65-E0B8FEEE3DD7}" type="datetimeFigureOut">
              <a:rPr lang="en-US" smtClean="0"/>
              <a:t>9/21/2018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24BD3-D630-6146-BA7B-E2210F7EED98}" type="slidenum">
              <a:rPr lang="en-US" smtClean="0"/>
              <a:t>‹#›</a:t>
            </a:fld>
            <a:endParaRPr lang="en-US"/>
          </a:p>
        </p:txBody>
      </p:sp>
    </p:spTree>
    <p:extLst>
      <p:ext uri="{BB962C8B-B14F-4D97-AF65-F5344CB8AC3E}">
        <p14:creationId xmlns:p14="http://schemas.microsoft.com/office/powerpoint/2010/main" val="4514644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24BD3-D630-6146-BA7B-E2210F7EED98}" type="slidenum">
              <a:rPr lang="en-US" smtClean="0"/>
              <a:t>1</a:t>
            </a:fld>
            <a:endParaRPr lang="en-US"/>
          </a:p>
        </p:txBody>
      </p:sp>
    </p:spTree>
    <p:extLst>
      <p:ext uri="{BB962C8B-B14F-4D97-AF65-F5344CB8AC3E}">
        <p14:creationId xmlns:p14="http://schemas.microsoft.com/office/powerpoint/2010/main" val="391902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24BD3-D630-6146-BA7B-E2210F7EED98}" type="slidenum">
              <a:rPr lang="en-US" smtClean="0"/>
              <a:t>26</a:t>
            </a:fld>
            <a:endParaRPr lang="en-US"/>
          </a:p>
        </p:txBody>
      </p:sp>
    </p:spTree>
    <p:extLst>
      <p:ext uri="{BB962C8B-B14F-4D97-AF65-F5344CB8AC3E}">
        <p14:creationId xmlns:p14="http://schemas.microsoft.com/office/powerpoint/2010/main" val="229741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6A3620-5E4F-9E45-8855-243D226C661A}"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193715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A3620-5E4F-9E45-8855-243D226C661A}"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324554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A3620-5E4F-9E45-8855-243D226C661A}"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65007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A3620-5E4F-9E45-8855-243D226C661A}"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80078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6A3620-5E4F-9E45-8855-243D226C661A}"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405962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6A3620-5E4F-9E45-8855-243D226C661A}"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99098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6A3620-5E4F-9E45-8855-243D226C661A}" type="datetimeFigureOut">
              <a:rPr lang="en-US" smtClean="0"/>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153816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6A3620-5E4F-9E45-8855-243D226C661A}" type="datetimeFigureOut">
              <a:rPr lang="en-US" smtClean="0"/>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251462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A3620-5E4F-9E45-8855-243D226C661A}" type="datetimeFigureOut">
              <a:rPr lang="en-US" smtClean="0"/>
              <a:t>9/21/2018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104397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A3620-5E4F-9E45-8855-243D226C661A}"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246842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A3620-5E4F-9E45-8855-243D226C661A}"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325983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A3620-5E4F-9E45-8855-243D226C661A}" type="datetimeFigureOut">
              <a:rPr lang="en-US" smtClean="0"/>
              <a:t>9/21/2018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7C2DF-856E-424D-A83F-A6737384F987}" type="slidenum">
              <a:rPr lang="en-US" smtClean="0"/>
              <a:t>‹#›</a:t>
            </a:fld>
            <a:endParaRPr lang="en-US"/>
          </a:p>
        </p:txBody>
      </p:sp>
      <p:pic>
        <p:nvPicPr>
          <p:cNvPr id="7" name="Picture 6" descr="Slide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2050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hyperlink" Target="http://www.hss.kennesaw.edu/"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mailto:chssadvising@Kennesaw.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9476" y="2130425"/>
            <a:ext cx="6488723" cy="1470025"/>
          </a:xfrm>
        </p:spPr>
        <p:txBody>
          <a:bodyPr/>
          <a:lstStyle/>
          <a:p>
            <a:r>
              <a:rPr lang="en-US" dirty="0" smtClean="0"/>
              <a:t>College of Humanities and Social Sciences</a:t>
            </a:r>
            <a:endParaRPr lang="en-US" dirty="0"/>
          </a:p>
        </p:txBody>
      </p:sp>
      <p:sp>
        <p:nvSpPr>
          <p:cNvPr id="3" name="Subtitle 2"/>
          <p:cNvSpPr>
            <a:spLocks noGrp="1"/>
          </p:cNvSpPr>
          <p:nvPr>
            <p:ph type="subTitle" idx="1"/>
          </p:nvPr>
        </p:nvSpPr>
        <p:spPr/>
        <p:txBody>
          <a:bodyPr/>
          <a:lstStyle/>
          <a:p>
            <a:r>
              <a:rPr lang="en-US" dirty="0" smtClean="0">
                <a:solidFill>
                  <a:schemeClr val="tx1"/>
                </a:solidFill>
              </a:rPr>
              <a:t>Welcome to Open House</a:t>
            </a:r>
          </a:p>
          <a:p>
            <a:r>
              <a:rPr lang="en-US" dirty="0" smtClean="0">
                <a:solidFill>
                  <a:schemeClr val="tx1"/>
                </a:solidFill>
              </a:rPr>
              <a:t>September 22, 2018</a:t>
            </a:r>
            <a:endParaRPr lang="en-US" dirty="0">
              <a:solidFill>
                <a:schemeClr val="tx1"/>
              </a:solidFill>
            </a:endParaRPr>
          </a:p>
        </p:txBody>
      </p:sp>
    </p:spTree>
    <p:extLst>
      <p:ext uri="{BB962C8B-B14F-4D97-AF65-F5344CB8AC3E}">
        <p14:creationId xmlns:p14="http://schemas.microsoft.com/office/powerpoint/2010/main" val="3995320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2" y="562708"/>
            <a:ext cx="5169877" cy="854930"/>
          </a:xfrm>
        </p:spPr>
        <p:txBody>
          <a:bodyPr>
            <a:normAutofit fontScale="90000"/>
          </a:bodyPr>
          <a:lstStyle/>
          <a:p>
            <a:r>
              <a:rPr lang="en-US" dirty="0" smtClean="0"/>
              <a:t>School of Government and International Affairs</a:t>
            </a:r>
            <a:endParaRPr lang="en-US" dirty="0"/>
          </a:p>
        </p:txBody>
      </p:sp>
      <p:sp>
        <p:nvSpPr>
          <p:cNvPr id="3" name="Content Placeholder 2"/>
          <p:cNvSpPr>
            <a:spLocks noGrp="1"/>
          </p:cNvSpPr>
          <p:nvPr>
            <p:ph idx="1"/>
          </p:nvPr>
        </p:nvSpPr>
        <p:spPr>
          <a:xfrm>
            <a:off x="1987062" y="1895708"/>
            <a:ext cx="6699738" cy="4672360"/>
          </a:xfrm>
        </p:spPr>
        <p:txBody>
          <a:bodyPr>
            <a:normAutofit fontScale="62500" lnSpcReduction="20000"/>
          </a:bodyPr>
          <a:lstStyle/>
          <a:p>
            <a:r>
              <a:rPr lang="en-US" dirty="0"/>
              <a:t>Primary goal is to provide our students with the necessary academic and communication skills, knowledge base, and analytical abilities to understand political systems and critical issues, and to be involved citizens and high-performing professionals in their chosen careers.</a:t>
            </a:r>
          </a:p>
          <a:p>
            <a:endParaRPr lang="en-US" dirty="0" smtClean="0"/>
          </a:p>
          <a:p>
            <a:r>
              <a:rPr lang="en-US" dirty="0" smtClean="0"/>
              <a:t>B.A. in International Affairs</a:t>
            </a:r>
          </a:p>
          <a:p>
            <a:r>
              <a:rPr lang="en-US" dirty="0" smtClean="0"/>
              <a:t>B.S. in Political Science</a:t>
            </a:r>
          </a:p>
          <a:p>
            <a:pPr marL="0" indent="0">
              <a:buNone/>
            </a:pPr>
            <a:endParaRPr lang="en-US" dirty="0" smtClean="0"/>
          </a:p>
          <a:p>
            <a:r>
              <a:rPr lang="en-US" dirty="0" smtClean="0"/>
              <a:t>Minors in International Affairs, Legal Studies, Political Science</a:t>
            </a:r>
          </a:p>
          <a:p>
            <a:pPr marL="0" indent="0">
              <a:buNone/>
            </a:pPr>
            <a:endParaRPr lang="en-US" dirty="0" smtClean="0"/>
          </a:p>
          <a:p>
            <a:r>
              <a:rPr lang="en-US" dirty="0" smtClean="0"/>
              <a:t>Certificates in Alternative Dispute Resolution, Constitutional Studies, European Union Studies, Intelligence and Homeland Security, Political Communication and Professional Politics and Intelligence and Homeland Security.</a:t>
            </a:r>
          </a:p>
        </p:txBody>
      </p:sp>
    </p:spTree>
    <p:extLst>
      <p:ext uri="{BB962C8B-B14F-4D97-AF65-F5344CB8AC3E}">
        <p14:creationId xmlns:p14="http://schemas.microsoft.com/office/powerpoint/2010/main" val="504381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961" y="422031"/>
            <a:ext cx="5213839" cy="995608"/>
          </a:xfrm>
        </p:spPr>
        <p:txBody>
          <a:bodyPr>
            <a:normAutofit fontScale="90000"/>
          </a:bodyPr>
          <a:lstStyle/>
          <a:p>
            <a:r>
              <a:rPr lang="en-US" dirty="0" smtClean="0"/>
              <a:t>Department of English</a:t>
            </a:r>
            <a:endParaRPr lang="en-US" dirty="0"/>
          </a:p>
        </p:txBody>
      </p:sp>
      <p:sp>
        <p:nvSpPr>
          <p:cNvPr id="3" name="Content Placeholder 2"/>
          <p:cNvSpPr>
            <a:spLocks noGrp="1"/>
          </p:cNvSpPr>
          <p:nvPr>
            <p:ph idx="1"/>
          </p:nvPr>
        </p:nvSpPr>
        <p:spPr>
          <a:xfrm>
            <a:off x="2296078" y="1628078"/>
            <a:ext cx="6725259" cy="5051502"/>
          </a:xfrm>
        </p:spPr>
        <p:txBody>
          <a:bodyPr>
            <a:normAutofit fontScale="70000" lnSpcReduction="20000"/>
          </a:bodyPr>
          <a:lstStyle/>
          <a:p>
            <a:pPr marL="0" indent="0">
              <a:buNone/>
            </a:pPr>
            <a:r>
              <a:rPr lang="en-US" dirty="0"/>
              <a:t>Students pursue career-sensitive degrees connected to writing, language, literature, film, and theory. The Department also encourages students to join a community of learners dedicated to thinking, writing, and reading critically and to making meaningful intellectual contributions to the larger world around them</a:t>
            </a:r>
            <a:r>
              <a:rPr lang="en-US" dirty="0" smtClean="0"/>
              <a:t>.  Anyone interested in teaching English in grades 6 -12 will call the English Department home.</a:t>
            </a:r>
            <a:endParaRPr lang="en-US" dirty="0"/>
          </a:p>
          <a:p>
            <a:endParaRPr lang="en-US" dirty="0" smtClean="0"/>
          </a:p>
          <a:p>
            <a:endParaRPr lang="en-US" dirty="0"/>
          </a:p>
          <a:p>
            <a:r>
              <a:rPr lang="en-US" dirty="0" smtClean="0"/>
              <a:t>B.S. in English Education</a:t>
            </a:r>
          </a:p>
          <a:p>
            <a:r>
              <a:rPr lang="en-US" dirty="0" smtClean="0"/>
              <a:t>B.A. in English</a:t>
            </a:r>
          </a:p>
          <a:p>
            <a:pPr marL="0" indent="0">
              <a:buNone/>
            </a:pPr>
            <a:endParaRPr lang="en-US" dirty="0" smtClean="0"/>
          </a:p>
          <a:p>
            <a:r>
              <a:rPr lang="en-US" dirty="0" smtClean="0"/>
              <a:t>Minors in Film Studies, Language and Literary Studies, Linguistics, and Professional Writing</a:t>
            </a:r>
          </a:p>
          <a:p>
            <a:pPr marL="0" indent="0">
              <a:buNone/>
            </a:pPr>
            <a:endParaRPr lang="en-US" dirty="0" smtClean="0"/>
          </a:p>
        </p:txBody>
      </p:sp>
    </p:spTree>
    <p:extLst>
      <p:ext uri="{BB962C8B-B14F-4D97-AF65-F5344CB8AC3E}">
        <p14:creationId xmlns:p14="http://schemas.microsoft.com/office/powerpoint/2010/main" val="2332521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262" y="422030"/>
            <a:ext cx="5099538" cy="995607"/>
          </a:xfrm>
        </p:spPr>
        <p:txBody>
          <a:bodyPr>
            <a:normAutofit fontScale="90000"/>
          </a:bodyPr>
          <a:lstStyle/>
          <a:p>
            <a:r>
              <a:rPr lang="en-US" dirty="0" smtClean="0"/>
              <a:t>Department of Foreign Languages</a:t>
            </a:r>
            <a:endParaRPr lang="en-US" dirty="0"/>
          </a:p>
        </p:txBody>
      </p:sp>
      <p:sp>
        <p:nvSpPr>
          <p:cNvPr id="3" name="Content Placeholder 2"/>
          <p:cNvSpPr>
            <a:spLocks noGrp="1"/>
          </p:cNvSpPr>
          <p:nvPr>
            <p:ph idx="1"/>
          </p:nvPr>
        </p:nvSpPr>
        <p:spPr>
          <a:xfrm>
            <a:off x="2225310" y="1516567"/>
            <a:ext cx="6918690" cy="4939990"/>
          </a:xfrm>
        </p:spPr>
        <p:txBody>
          <a:bodyPr>
            <a:normAutofit fontScale="70000" lnSpcReduction="20000"/>
          </a:bodyPr>
          <a:lstStyle/>
          <a:p>
            <a:pPr marL="0" indent="0">
              <a:buNone/>
            </a:pPr>
            <a:r>
              <a:rPr lang="en-US" sz="2900" dirty="0"/>
              <a:t>Offer a single major, the B.A. in Modern Language and Culture, with a primary language of </a:t>
            </a:r>
            <a:r>
              <a:rPr lang="en-US" sz="2900" dirty="0" smtClean="0"/>
              <a:t>Chinese, French</a:t>
            </a:r>
            <a:r>
              <a:rPr lang="en-US" sz="2900" dirty="0"/>
              <a:t>, German, Italian, or Spanish. </a:t>
            </a:r>
            <a:r>
              <a:rPr lang="en-US" sz="2900" dirty="0" smtClean="0"/>
              <a:t> The B.A. has four </a:t>
            </a:r>
            <a:r>
              <a:rPr lang="en-US" sz="2900" dirty="0" smtClean="0"/>
              <a:t>concentrations: </a:t>
            </a:r>
            <a:r>
              <a:rPr lang="en-US" sz="2900" dirty="0" smtClean="0"/>
              <a:t>Second Language and Culture, Foreign Language Education, Applied Business, and Cross Disciplinary Perspectives.</a:t>
            </a:r>
          </a:p>
          <a:p>
            <a:pPr marL="0" indent="0">
              <a:buNone/>
            </a:pPr>
            <a:r>
              <a:rPr lang="en-US" sz="2900" dirty="0" smtClean="0"/>
              <a:t>Minors </a:t>
            </a:r>
            <a:r>
              <a:rPr lang="en-US" sz="2900" dirty="0"/>
              <a:t>are available in Spanish, French and Francophone Studies, German Studies, Chinese Studies</a:t>
            </a:r>
            <a:r>
              <a:rPr lang="en-US" sz="2900" dirty="0" smtClean="0"/>
              <a:t>, Italian Studies, and Lusophone Studies. </a:t>
            </a:r>
            <a:r>
              <a:rPr lang="en-US" sz="2900" dirty="0"/>
              <a:t>We are currently expanding programs in </a:t>
            </a:r>
            <a:r>
              <a:rPr lang="en-US" sz="2900" dirty="0" smtClean="0"/>
              <a:t>Japanese</a:t>
            </a:r>
            <a:r>
              <a:rPr lang="en-US" sz="2900" dirty="0"/>
              <a:t>, Korean, </a:t>
            </a:r>
            <a:r>
              <a:rPr lang="en-US" sz="2900"/>
              <a:t>and </a:t>
            </a:r>
            <a:r>
              <a:rPr lang="en-US" sz="2900" smtClean="0"/>
              <a:t>Latin. </a:t>
            </a:r>
            <a:r>
              <a:rPr lang="en-US" sz="2900" dirty="0"/>
              <a:t>In addition, we offer courses in Arabic, Hebrew</a:t>
            </a:r>
            <a:r>
              <a:rPr lang="en-US" sz="2900" dirty="0" smtClean="0"/>
              <a:t>, and  </a:t>
            </a:r>
            <a:r>
              <a:rPr lang="en-US" sz="2900" dirty="0"/>
              <a:t>Russian </a:t>
            </a:r>
            <a:r>
              <a:rPr lang="en-US" sz="2900" dirty="0" smtClean="0"/>
              <a:t>through </a:t>
            </a:r>
            <a:r>
              <a:rPr lang="en-US" sz="2900" dirty="0"/>
              <a:t>the Critical Languages Program. </a:t>
            </a:r>
          </a:p>
          <a:p>
            <a:endParaRPr lang="en-US" dirty="0" smtClean="0"/>
          </a:p>
          <a:p>
            <a:r>
              <a:rPr lang="en-US" dirty="0" smtClean="0"/>
              <a:t>B.A. in  Modern Language and Culture</a:t>
            </a:r>
          </a:p>
          <a:p>
            <a:pPr marL="0" indent="0">
              <a:buNone/>
            </a:pPr>
            <a:endParaRPr lang="en-US" dirty="0" smtClean="0"/>
          </a:p>
          <a:p>
            <a:r>
              <a:rPr lang="en-US" dirty="0" smtClean="0"/>
              <a:t>Minor in Chinese Studies, European Studies, French and Francophone Studies, German Studies, Italian Studies, Lusophone Studies, and  Spanish</a:t>
            </a:r>
            <a:r>
              <a:rPr lang="en-US" dirty="0"/>
              <a:t>.</a:t>
            </a:r>
          </a:p>
        </p:txBody>
      </p:sp>
    </p:spTree>
    <p:extLst>
      <p:ext uri="{BB962C8B-B14F-4D97-AF65-F5344CB8AC3E}">
        <p14:creationId xmlns:p14="http://schemas.microsoft.com/office/powerpoint/2010/main" val="1247559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154" y="710100"/>
            <a:ext cx="5433646" cy="890100"/>
          </a:xfrm>
        </p:spPr>
        <p:txBody>
          <a:bodyPr>
            <a:normAutofit fontScale="90000"/>
          </a:bodyPr>
          <a:lstStyle/>
          <a:p>
            <a:r>
              <a:rPr lang="en-US" sz="4000" dirty="0" smtClean="0"/>
              <a:t>Department of Geography and Anthropology</a:t>
            </a:r>
            <a:r>
              <a:rPr lang="en-US" dirty="0" smtClean="0"/>
              <a:t/>
            </a:r>
            <a:br>
              <a:rPr lang="en-US" dirty="0" smtClean="0"/>
            </a:br>
            <a:endParaRPr lang="en-US" dirty="0"/>
          </a:p>
        </p:txBody>
      </p:sp>
      <p:sp>
        <p:nvSpPr>
          <p:cNvPr id="3" name="Content Placeholder 2"/>
          <p:cNvSpPr>
            <a:spLocks noGrp="1"/>
          </p:cNvSpPr>
          <p:nvPr>
            <p:ph idx="1"/>
          </p:nvPr>
        </p:nvSpPr>
        <p:spPr>
          <a:xfrm>
            <a:off x="2461846" y="1600200"/>
            <a:ext cx="6459130" cy="5023624"/>
          </a:xfrm>
        </p:spPr>
        <p:txBody>
          <a:bodyPr>
            <a:normAutofit fontScale="40000" lnSpcReduction="20000"/>
          </a:bodyPr>
          <a:lstStyle/>
          <a:p>
            <a:pPr marL="0" indent="0">
              <a:buNone/>
            </a:pPr>
            <a:r>
              <a:rPr lang="en-US" sz="5000" dirty="0"/>
              <a:t>We are a student-centered department committed to fulfilling the mission of the College of Humanities and Social Sciences, which is to prepare students with a liberal arts education that empowers them to understand the human condition, to meet the challenges of the 21st century, and to become contributing citizens in a global society. We do this with excellent classroom teaching, collaborative research between faculty and students, and encouraging study abroad programs.</a:t>
            </a:r>
          </a:p>
          <a:p>
            <a:pPr marL="0" indent="0">
              <a:buNone/>
            </a:pPr>
            <a:endParaRPr lang="en-US" dirty="0" smtClean="0"/>
          </a:p>
          <a:p>
            <a:r>
              <a:rPr lang="en-US" sz="4500" dirty="0" smtClean="0"/>
              <a:t>B.A. in Geography</a:t>
            </a:r>
          </a:p>
          <a:p>
            <a:r>
              <a:rPr lang="en-US" sz="4500" dirty="0" smtClean="0"/>
              <a:t>B.S. in Anthropology</a:t>
            </a:r>
          </a:p>
          <a:p>
            <a:r>
              <a:rPr lang="en-US" sz="4500" dirty="0" smtClean="0"/>
              <a:t>B.S. in Geographic Information Science</a:t>
            </a:r>
          </a:p>
          <a:p>
            <a:pPr marL="0" indent="0">
              <a:buNone/>
            </a:pPr>
            <a:endParaRPr lang="en-US" sz="4500" dirty="0" smtClean="0"/>
          </a:p>
          <a:p>
            <a:r>
              <a:rPr lang="en-US" sz="4500" dirty="0" smtClean="0"/>
              <a:t>Minor in Anthropology, Environmental Studies, Geography, Native-American Studies</a:t>
            </a:r>
          </a:p>
          <a:p>
            <a:pPr marL="0" indent="0">
              <a:buNone/>
            </a:pPr>
            <a:endParaRPr lang="en-US" sz="4500" dirty="0" smtClean="0"/>
          </a:p>
          <a:p>
            <a:r>
              <a:rPr lang="en-US" sz="4500" dirty="0" smtClean="0"/>
              <a:t>Certificate in Geographic Information Science</a:t>
            </a:r>
            <a:endParaRPr lang="en-US" sz="4500" dirty="0"/>
          </a:p>
        </p:txBody>
      </p:sp>
    </p:spTree>
    <p:extLst>
      <p:ext uri="{BB962C8B-B14F-4D97-AF65-F5344CB8AC3E}">
        <p14:creationId xmlns:p14="http://schemas.microsoft.com/office/powerpoint/2010/main" val="1538876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51692"/>
            <a:ext cx="5029200" cy="1065946"/>
          </a:xfrm>
        </p:spPr>
        <p:txBody>
          <a:bodyPr>
            <a:normAutofit fontScale="90000"/>
          </a:bodyPr>
          <a:lstStyle/>
          <a:p>
            <a:r>
              <a:rPr lang="en-US" dirty="0" smtClean="0"/>
              <a:t>Department of History and Philosophy</a:t>
            </a:r>
            <a:endParaRPr lang="en-US" dirty="0"/>
          </a:p>
        </p:txBody>
      </p:sp>
      <p:sp>
        <p:nvSpPr>
          <p:cNvPr id="3" name="Content Placeholder 2"/>
          <p:cNvSpPr>
            <a:spLocks noGrp="1"/>
          </p:cNvSpPr>
          <p:nvPr>
            <p:ph idx="1"/>
          </p:nvPr>
        </p:nvSpPr>
        <p:spPr>
          <a:xfrm>
            <a:off x="2250830" y="1572322"/>
            <a:ext cx="6714750" cy="5040351"/>
          </a:xfrm>
        </p:spPr>
        <p:txBody>
          <a:bodyPr>
            <a:normAutofit fontScale="62500" lnSpcReduction="20000"/>
          </a:bodyPr>
          <a:lstStyle/>
          <a:p>
            <a:pPr marL="0" indent="0">
              <a:buNone/>
            </a:pPr>
            <a:r>
              <a:rPr lang="en-US" dirty="0"/>
              <a:t>The department is diverse and active professionally. Our highly qualified faculty regularly present their research at regional, national and international meetings. They have published articles in major journals in their areas of specialization as well as a number of important monographs and book chapters. Faculty engagement continues to be a major goal of the department. Our award-winning faculty have received recognition for teaching, scholarship and service.</a:t>
            </a:r>
          </a:p>
          <a:p>
            <a:pPr marL="0" indent="0">
              <a:buNone/>
            </a:pPr>
            <a:endParaRPr lang="en-US" dirty="0" smtClean="0"/>
          </a:p>
          <a:p>
            <a:r>
              <a:rPr lang="en-US" dirty="0" smtClean="0"/>
              <a:t>B.A. in History</a:t>
            </a:r>
          </a:p>
          <a:p>
            <a:r>
              <a:rPr lang="en-US" dirty="0" smtClean="0"/>
              <a:t>B.S. in History Education</a:t>
            </a:r>
          </a:p>
          <a:p>
            <a:r>
              <a:rPr lang="en-US" dirty="0" smtClean="0"/>
              <a:t>B. A. in Philosophy</a:t>
            </a:r>
          </a:p>
          <a:p>
            <a:pPr marL="0" indent="0">
              <a:buNone/>
            </a:pPr>
            <a:endParaRPr lang="en-US" dirty="0"/>
          </a:p>
          <a:p>
            <a:r>
              <a:rPr lang="en-US" dirty="0" smtClean="0"/>
              <a:t>Minor in History, </a:t>
            </a:r>
            <a:r>
              <a:rPr lang="en-US" dirty="0" err="1" smtClean="0"/>
              <a:t>Philosphy</a:t>
            </a:r>
            <a:r>
              <a:rPr lang="en-US" dirty="0" smtClean="0"/>
              <a:t>, Slavic, East European, and Eurasian Studies</a:t>
            </a:r>
          </a:p>
          <a:p>
            <a:endParaRPr lang="en-US" dirty="0"/>
          </a:p>
          <a:p>
            <a:r>
              <a:rPr lang="en-US" dirty="0" smtClean="0"/>
              <a:t>Certificate in Public History</a:t>
            </a:r>
            <a:endParaRPr lang="en-US" dirty="0"/>
          </a:p>
        </p:txBody>
      </p:sp>
    </p:spTree>
    <p:extLst>
      <p:ext uri="{BB962C8B-B14F-4D97-AF65-F5344CB8AC3E}">
        <p14:creationId xmlns:p14="http://schemas.microsoft.com/office/powerpoint/2010/main" val="4163698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777" y="808891"/>
            <a:ext cx="5460023" cy="925269"/>
          </a:xfrm>
        </p:spPr>
        <p:txBody>
          <a:bodyPr>
            <a:normAutofit fontScale="90000"/>
          </a:bodyPr>
          <a:lstStyle/>
          <a:p>
            <a:r>
              <a:rPr lang="en-US" dirty="0" smtClean="0"/>
              <a:t>Department of Interdisciplinary Studies</a:t>
            </a:r>
            <a:br>
              <a:rPr lang="en-US" dirty="0" smtClean="0"/>
            </a:br>
            <a:endParaRPr lang="en-US" dirty="0"/>
          </a:p>
        </p:txBody>
      </p:sp>
      <p:sp>
        <p:nvSpPr>
          <p:cNvPr id="3" name="Content Placeholder 2"/>
          <p:cNvSpPr>
            <a:spLocks noGrp="1"/>
          </p:cNvSpPr>
          <p:nvPr>
            <p:ph idx="1"/>
          </p:nvPr>
        </p:nvSpPr>
        <p:spPr>
          <a:xfrm>
            <a:off x="2374136" y="1650380"/>
            <a:ext cx="6691805" cy="5006898"/>
          </a:xfrm>
        </p:spPr>
        <p:txBody>
          <a:bodyPr>
            <a:normAutofit fontScale="55000" lnSpcReduction="20000"/>
          </a:bodyPr>
          <a:lstStyle/>
          <a:p>
            <a:pPr marL="0" indent="0">
              <a:buNone/>
            </a:pPr>
            <a:r>
              <a:rPr lang="en-US" dirty="0"/>
              <a:t>Interdisciplinary Studies Department is unique, specifically designed with the mission of teaching how multiple disciplines intersect and learning about the synergies that such intersections create. ISD’s award-winning faculty work closely with students in order to prepare them for the challenges of the 21st century, challenges that require real-world understandings of the interconnectedness of people and ideas. Interdisciplinary research is on the cutting edge of problem solving in a number of areas inside and outside of the humanities, including social sciences, sciences, business, and education.</a:t>
            </a:r>
          </a:p>
          <a:p>
            <a:pPr marL="0" indent="0">
              <a:buNone/>
            </a:pPr>
            <a:endParaRPr lang="en-US" dirty="0" smtClean="0"/>
          </a:p>
          <a:p>
            <a:r>
              <a:rPr lang="en-US" dirty="0" smtClean="0"/>
              <a:t>B.A. in African and African Diaspora Studies</a:t>
            </a:r>
          </a:p>
          <a:p>
            <a:r>
              <a:rPr lang="en-US" dirty="0" smtClean="0"/>
              <a:t>B. A. in Asian Studies</a:t>
            </a:r>
          </a:p>
          <a:p>
            <a:endParaRPr lang="en-US" dirty="0"/>
          </a:p>
          <a:p>
            <a:r>
              <a:rPr lang="en-US" dirty="0" smtClean="0"/>
              <a:t>Minor in Asian Studies, Comparative American Studies, Gender and Women’s Studies, Latin American and Latina/o Studies, Peace Studies, and Religious Studies</a:t>
            </a:r>
          </a:p>
          <a:p>
            <a:endParaRPr lang="en-US" dirty="0"/>
          </a:p>
          <a:p>
            <a:r>
              <a:rPr lang="en-US" dirty="0" smtClean="0"/>
              <a:t>Certificates in Diversity and Community Engagement, Gender and the workplace, Peace Corps Prep Program</a:t>
            </a:r>
            <a:endParaRPr lang="en-US" dirty="0"/>
          </a:p>
        </p:txBody>
      </p:sp>
    </p:spTree>
    <p:extLst>
      <p:ext uri="{BB962C8B-B14F-4D97-AF65-F5344CB8AC3E}">
        <p14:creationId xmlns:p14="http://schemas.microsoft.com/office/powerpoint/2010/main" val="3622990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777" y="808891"/>
            <a:ext cx="5460023" cy="925269"/>
          </a:xfrm>
        </p:spPr>
        <p:txBody>
          <a:bodyPr>
            <a:normAutofit fontScale="90000"/>
          </a:bodyPr>
          <a:lstStyle/>
          <a:p>
            <a:r>
              <a:rPr lang="en-US" dirty="0" smtClean="0"/>
              <a:t>Department of Psychological Science</a:t>
            </a:r>
            <a:br>
              <a:rPr lang="en-US" dirty="0" smtClean="0"/>
            </a:br>
            <a:endParaRPr lang="en-US" dirty="0"/>
          </a:p>
        </p:txBody>
      </p:sp>
      <p:sp>
        <p:nvSpPr>
          <p:cNvPr id="3" name="Content Placeholder 2"/>
          <p:cNvSpPr>
            <a:spLocks noGrp="1"/>
          </p:cNvSpPr>
          <p:nvPr>
            <p:ph idx="1"/>
          </p:nvPr>
        </p:nvSpPr>
        <p:spPr>
          <a:xfrm>
            <a:off x="2385289" y="1620503"/>
            <a:ext cx="6758711" cy="5047926"/>
          </a:xfrm>
        </p:spPr>
        <p:txBody>
          <a:bodyPr>
            <a:normAutofit fontScale="25000" lnSpcReduction="20000"/>
          </a:bodyPr>
          <a:lstStyle/>
          <a:p>
            <a:pPr marL="0" indent="0">
              <a:buNone/>
            </a:pPr>
            <a:r>
              <a:rPr lang="en-US" sz="6400" dirty="0"/>
              <a:t>The Department of </a:t>
            </a:r>
            <a:r>
              <a:rPr lang="en-US" sz="6400" dirty="0" smtClean="0"/>
              <a:t>Psychological Science </a:t>
            </a:r>
            <a:r>
              <a:rPr lang="en-US" sz="6400" dirty="0"/>
              <a:t>offers an undergraduate program that provides students with opportunities for personal, professional, and intellectual development. Courses in the psychology program teach students about both the scientific and applied areas of the field. To begin the major, all students complete the introductory course in psychology and a course on careers in psychology. A two-semester research sequence follows, which emphasizes statistics, methodology, and experimental psychology. Students then complete upper-level courses that represent five foundational areas of the field of psychology. Students take electives that align with their unique interests and career goals, thereby developing </a:t>
            </a:r>
            <a:r>
              <a:rPr lang="en-US" sz="6400" dirty="0" smtClean="0"/>
              <a:t>informal concentrations in such areas as developmental </a:t>
            </a:r>
            <a:r>
              <a:rPr lang="en-US" sz="6400" dirty="0"/>
              <a:t>psychology, multicultural psychology, experimental psychology, neuropsychology, or counseling/clinical psychology. Last, the Senior Capstone experience provides closure to a student's undergraduate education. In addition to learning about the mind and behavior, students learn vital skills such as critical thinking skills, communication skills, analytical skills, problem-solving skills, and interpersonal skills, such that upon graduation, students are prepared for a wide range of employment opportunities and/or graduate education in psychology or related fields such as law, medicine, business, management, education, or social work. </a:t>
            </a:r>
          </a:p>
          <a:p>
            <a:endParaRPr lang="en-US" dirty="0" smtClean="0"/>
          </a:p>
          <a:p>
            <a:endParaRPr lang="en-US" dirty="0"/>
          </a:p>
          <a:p>
            <a:r>
              <a:rPr lang="en-US" sz="6400" dirty="0" smtClean="0"/>
              <a:t>B.S. in Psychology</a:t>
            </a:r>
          </a:p>
          <a:p>
            <a:endParaRPr lang="en-US" sz="6400" dirty="0"/>
          </a:p>
          <a:p>
            <a:r>
              <a:rPr lang="en-US" sz="6400" dirty="0" smtClean="0"/>
              <a:t>Minor in Psychology</a:t>
            </a:r>
          </a:p>
          <a:p>
            <a:pPr marL="0" indent="0">
              <a:buNone/>
            </a:pPr>
            <a:endParaRPr lang="en-US" dirty="0"/>
          </a:p>
        </p:txBody>
      </p:sp>
    </p:spTree>
    <p:extLst>
      <p:ext uri="{BB962C8B-B14F-4D97-AF65-F5344CB8AC3E}">
        <p14:creationId xmlns:p14="http://schemas.microsoft.com/office/powerpoint/2010/main" val="855135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777" y="808891"/>
            <a:ext cx="5460023" cy="925269"/>
          </a:xfrm>
        </p:spPr>
        <p:txBody>
          <a:bodyPr>
            <a:normAutofit fontScale="90000"/>
          </a:bodyPr>
          <a:lstStyle/>
          <a:p>
            <a:r>
              <a:rPr lang="en-US" dirty="0" smtClean="0"/>
              <a:t>Department of Sociology and Criminal Justice</a:t>
            </a:r>
            <a:br>
              <a:rPr lang="en-US" dirty="0" smtClean="0"/>
            </a:br>
            <a:endParaRPr lang="en-US" dirty="0"/>
          </a:p>
        </p:txBody>
      </p:sp>
      <p:sp>
        <p:nvSpPr>
          <p:cNvPr id="3" name="Content Placeholder 2"/>
          <p:cNvSpPr>
            <a:spLocks noGrp="1"/>
          </p:cNvSpPr>
          <p:nvPr>
            <p:ph idx="1"/>
          </p:nvPr>
        </p:nvSpPr>
        <p:spPr>
          <a:xfrm>
            <a:off x="2400299" y="1734160"/>
            <a:ext cx="6479931" cy="4967723"/>
          </a:xfrm>
        </p:spPr>
        <p:txBody>
          <a:bodyPr>
            <a:normAutofit fontScale="55000" lnSpcReduction="20000"/>
          </a:bodyPr>
          <a:lstStyle/>
          <a:p>
            <a:pPr marL="0" indent="0">
              <a:buNone/>
            </a:pPr>
            <a:r>
              <a:rPr lang="en-US" dirty="0"/>
              <a:t>The Department of Sociology and Criminal Justice prepares students to understand and deal with diversity, justice, modernization, and social change. The core competencies emphasized by this department prepare graduates to enter careers requiring technological facility, communication skills, data gathering and analysis, applied research skills, community awareness and involvement, problem-solving, critical thinking, professional writing, an understanding of the structure and functioning of groups and organizations, critical self-reflection, interpersonal and intercultural skills, and adherence to the highest ethical standards. Besides career preparation, specific concentrations in the majors also provide background for graduate or professional study in each of our two disciplines. </a:t>
            </a:r>
          </a:p>
          <a:p>
            <a:pPr marL="0" indent="0">
              <a:buNone/>
            </a:pPr>
            <a:endParaRPr lang="en-US" dirty="0" smtClean="0"/>
          </a:p>
          <a:p>
            <a:r>
              <a:rPr lang="en-US" dirty="0" smtClean="0"/>
              <a:t>B.S. in Criminal Justice</a:t>
            </a:r>
          </a:p>
          <a:p>
            <a:r>
              <a:rPr lang="en-US" dirty="0" smtClean="0"/>
              <a:t>B.S. in Sociology</a:t>
            </a:r>
            <a:endParaRPr lang="en-US" dirty="0"/>
          </a:p>
          <a:p>
            <a:pPr marL="0" indent="0">
              <a:buNone/>
            </a:pPr>
            <a:endParaRPr lang="en-US" dirty="0"/>
          </a:p>
          <a:p>
            <a:r>
              <a:rPr lang="en-US" dirty="0" smtClean="0"/>
              <a:t>Minor in Criminal Justice, Criminology, Gerontology, Sociology and Medical Sociology</a:t>
            </a:r>
          </a:p>
          <a:p>
            <a:pPr marL="0" indent="0">
              <a:buNone/>
            </a:pPr>
            <a:endParaRPr lang="en-US" dirty="0"/>
          </a:p>
        </p:txBody>
      </p:sp>
    </p:spTree>
    <p:extLst>
      <p:ext uri="{BB962C8B-B14F-4D97-AF65-F5344CB8AC3E}">
        <p14:creationId xmlns:p14="http://schemas.microsoft.com/office/powerpoint/2010/main" val="3936580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469" y="423747"/>
            <a:ext cx="5460023" cy="1550019"/>
          </a:xfrm>
        </p:spPr>
        <p:txBody>
          <a:bodyPr>
            <a:normAutofit fontScale="90000"/>
          </a:bodyPr>
          <a:lstStyle/>
          <a:p>
            <a:r>
              <a:rPr lang="en-US" dirty="0" smtClean="0"/>
              <a:t>Department of Technical Communication and Interactive Design</a:t>
            </a:r>
            <a:br>
              <a:rPr lang="en-US" dirty="0" smtClean="0"/>
            </a:br>
            <a:endParaRPr lang="en-US" dirty="0"/>
          </a:p>
        </p:txBody>
      </p:sp>
      <p:sp>
        <p:nvSpPr>
          <p:cNvPr id="3" name="Content Placeholder 2"/>
          <p:cNvSpPr>
            <a:spLocks noGrp="1"/>
          </p:cNvSpPr>
          <p:nvPr>
            <p:ph idx="1"/>
          </p:nvPr>
        </p:nvSpPr>
        <p:spPr>
          <a:xfrm>
            <a:off x="2067908" y="1894421"/>
            <a:ext cx="6853068" cy="4751706"/>
          </a:xfrm>
        </p:spPr>
        <p:txBody>
          <a:bodyPr>
            <a:normAutofit fontScale="47500" lnSpcReduction="20000"/>
          </a:bodyPr>
          <a:lstStyle/>
          <a:p>
            <a:pPr marL="0" indent="0">
              <a:buNone/>
            </a:pPr>
            <a:r>
              <a:rPr lang="en-US" sz="3400" dirty="0"/>
              <a:t>Our Bachelor of Science in Technical Communication (TCOM) program has remained the only technical communication degree program in the Greater Atlanta area for nearly 24 years. Our focus is on the “tech” in technical communication, and we use humanities-based thinking to inform our work. Our courses introduce students to accessibility issues, information architecture, SEO and analytics, usability/user experience, and research methods. </a:t>
            </a:r>
            <a:endParaRPr lang="en-US" sz="3400" dirty="0" smtClean="0"/>
          </a:p>
          <a:p>
            <a:pPr marL="0" indent="0">
              <a:buNone/>
            </a:pPr>
            <a:endParaRPr lang="en-US" sz="3400" dirty="0"/>
          </a:p>
          <a:p>
            <a:pPr marL="0" indent="0">
              <a:buNone/>
            </a:pPr>
            <a:r>
              <a:rPr lang="en-US" sz="3400" dirty="0"/>
              <a:t>We also offer the Bachelor of Science in Interactive Design (IAD). As our newest offering, the IAD program addresses the need for emerging competencies in user interface design and development. Using an interdisciplinary, hands-on approach, the IAD degree develops the technical, theoretical, and creative skills needed to meet the demands of new, digitally-centered careers. </a:t>
            </a:r>
          </a:p>
          <a:p>
            <a:pPr marL="0" indent="0">
              <a:buNone/>
            </a:pPr>
            <a:endParaRPr lang="en-US" sz="3400" dirty="0" smtClean="0"/>
          </a:p>
          <a:p>
            <a:pPr marL="0" indent="0">
              <a:buNone/>
            </a:pPr>
            <a:r>
              <a:rPr lang="en-US" sz="3400" dirty="0" smtClean="0"/>
              <a:t>Both </a:t>
            </a:r>
            <a:r>
              <a:rPr lang="en-US" sz="3400" dirty="0"/>
              <a:t>the TCOM and IAD programs enrich the educational lives of our graduates with internships, cutting-edge coursework, and career-centered practices. Whether you’re coming straight from high school or you’re looking for new opportunities, our programs can take your future in exciting new directions. </a:t>
            </a:r>
          </a:p>
          <a:p>
            <a:pPr marL="0" indent="0">
              <a:buNone/>
            </a:pPr>
            <a:endParaRPr lang="en-US" dirty="0" smtClean="0"/>
          </a:p>
          <a:p>
            <a:r>
              <a:rPr lang="en-US" sz="3800" dirty="0" smtClean="0"/>
              <a:t>B.S. in Interactive Design</a:t>
            </a:r>
          </a:p>
          <a:p>
            <a:r>
              <a:rPr lang="en-US" sz="3800" dirty="0" smtClean="0"/>
              <a:t>B.S. in Technical Communication</a:t>
            </a:r>
            <a:endParaRPr lang="en-US" sz="3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53327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894" y="83132"/>
            <a:ext cx="8229600" cy="1143000"/>
          </a:xfrm>
        </p:spPr>
        <p:txBody>
          <a:bodyPr/>
          <a:lstStyle/>
          <a:p>
            <a:r>
              <a:rPr lang="en-US" dirty="0" smtClean="0"/>
              <a:t>Minors/Certificates</a:t>
            </a:r>
            <a:endParaRPr lang="en-US" dirty="0"/>
          </a:p>
        </p:txBody>
      </p:sp>
      <p:sp>
        <p:nvSpPr>
          <p:cNvPr id="4" name="Text Placeholder 3"/>
          <p:cNvSpPr>
            <a:spLocks noGrp="1"/>
          </p:cNvSpPr>
          <p:nvPr>
            <p:ph type="body" idx="1"/>
          </p:nvPr>
        </p:nvSpPr>
        <p:spPr>
          <a:xfrm>
            <a:off x="3426484" y="991479"/>
            <a:ext cx="2211388" cy="446300"/>
          </a:xfrm>
        </p:spPr>
        <p:txBody>
          <a:bodyPr>
            <a:normAutofit lnSpcReduction="10000"/>
          </a:bodyPr>
          <a:lstStyle/>
          <a:p>
            <a:r>
              <a:rPr lang="en-US" dirty="0" smtClean="0"/>
              <a:t>Minors</a:t>
            </a:r>
            <a:endParaRPr lang="en-US" dirty="0"/>
          </a:p>
        </p:txBody>
      </p:sp>
      <p:sp>
        <p:nvSpPr>
          <p:cNvPr id="5" name="Content Placeholder 4"/>
          <p:cNvSpPr>
            <a:spLocks noGrp="1"/>
          </p:cNvSpPr>
          <p:nvPr>
            <p:ph sz="half" idx="2"/>
          </p:nvPr>
        </p:nvSpPr>
        <p:spPr>
          <a:xfrm>
            <a:off x="2703628" y="1351618"/>
            <a:ext cx="2057943" cy="5394870"/>
          </a:xfrm>
        </p:spPr>
        <p:txBody>
          <a:bodyPr>
            <a:normAutofit fontScale="32500" lnSpcReduction="20000"/>
          </a:bodyPr>
          <a:lstStyle/>
          <a:p>
            <a:pPr marL="285750" indent="-285750">
              <a:buFont typeface="Arial" panose="020B0604020202020204" pitchFamily="34" charset="0"/>
              <a:buChar char="•"/>
            </a:pPr>
            <a:r>
              <a:rPr lang="en-US" sz="3500" dirty="0"/>
              <a:t>African &amp; African Diaspora Studies</a:t>
            </a:r>
          </a:p>
          <a:p>
            <a:pPr marL="285750" indent="-285750">
              <a:buFont typeface="Arial" panose="020B0604020202020204" pitchFamily="34" charset="0"/>
              <a:buChar char="•"/>
            </a:pPr>
            <a:r>
              <a:rPr lang="en-US" sz="3500" dirty="0"/>
              <a:t>American Studies</a:t>
            </a:r>
          </a:p>
          <a:p>
            <a:pPr marL="285750" indent="-285750">
              <a:buFont typeface="Arial" panose="020B0604020202020204" pitchFamily="34" charset="0"/>
              <a:buChar char="•"/>
            </a:pPr>
            <a:r>
              <a:rPr lang="en-US" sz="3500" dirty="0"/>
              <a:t>Anthropology</a:t>
            </a:r>
          </a:p>
          <a:p>
            <a:pPr marL="285750" indent="-285750">
              <a:buFont typeface="Arial" panose="020B0604020202020204" pitchFamily="34" charset="0"/>
              <a:buChar char="•"/>
            </a:pPr>
            <a:r>
              <a:rPr lang="en-US" sz="3500" dirty="0"/>
              <a:t>Asian Studies</a:t>
            </a:r>
          </a:p>
          <a:p>
            <a:pPr marL="285750" indent="-285750">
              <a:buFont typeface="Arial" panose="020B0604020202020204" pitchFamily="34" charset="0"/>
              <a:buChar char="•"/>
            </a:pPr>
            <a:r>
              <a:rPr lang="en-US" sz="3500" dirty="0"/>
              <a:t>Chinese Studies</a:t>
            </a:r>
          </a:p>
          <a:p>
            <a:pPr marL="285750" indent="-285750">
              <a:buFont typeface="Arial" panose="020B0604020202020204" pitchFamily="34" charset="0"/>
              <a:buChar char="•"/>
            </a:pPr>
            <a:r>
              <a:rPr lang="en-US" sz="3500" dirty="0"/>
              <a:t>Classical Studies</a:t>
            </a:r>
          </a:p>
          <a:p>
            <a:pPr marL="285750" indent="-285750">
              <a:buFont typeface="Arial" panose="020B0604020202020204" pitchFamily="34" charset="0"/>
              <a:buChar char="•"/>
            </a:pPr>
            <a:r>
              <a:rPr lang="en-US" sz="3500" dirty="0"/>
              <a:t>Criminal Justice</a:t>
            </a:r>
          </a:p>
          <a:p>
            <a:pPr marL="285750" indent="-285750">
              <a:buFont typeface="Arial" panose="020B0604020202020204" pitchFamily="34" charset="0"/>
              <a:buChar char="•"/>
            </a:pPr>
            <a:r>
              <a:rPr lang="en-US" sz="3500" dirty="0"/>
              <a:t>Criminology</a:t>
            </a:r>
          </a:p>
          <a:p>
            <a:pPr marL="285750" indent="-285750">
              <a:buFont typeface="Arial" panose="020B0604020202020204" pitchFamily="34" charset="0"/>
              <a:buChar char="•"/>
            </a:pPr>
            <a:r>
              <a:rPr lang="en-US" sz="3500" dirty="0"/>
              <a:t>Crisis Preparedness</a:t>
            </a:r>
          </a:p>
          <a:p>
            <a:pPr marL="285750" indent="-285750">
              <a:buFont typeface="Arial" panose="020B0604020202020204" pitchFamily="34" charset="0"/>
              <a:buChar char="•"/>
            </a:pPr>
            <a:r>
              <a:rPr lang="en-US" sz="3500" dirty="0"/>
              <a:t>Environmental Studies</a:t>
            </a:r>
          </a:p>
          <a:p>
            <a:pPr marL="285750" indent="-285750">
              <a:buFont typeface="Arial" panose="020B0604020202020204" pitchFamily="34" charset="0"/>
              <a:buChar char="•"/>
            </a:pPr>
            <a:r>
              <a:rPr lang="en-US" sz="3500" dirty="0"/>
              <a:t>European Studies</a:t>
            </a:r>
          </a:p>
          <a:p>
            <a:pPr marL="285750" indent="-285750">
              <a:buFont typeface="Arial" panose="020B0604020202020204" pitchFamily="34" charset="0"/>
              <a:buChar char="•"/>
            </a:pPr>
            <a:r>
              <a:rPr lang="en-US" sz="3500" dirty="0"/>
              <a:t>Film Studies</a:t>
            </a:r>
          </a:p>
          <a:p>
            <a:pPr marL="285750" indent="-285750">
              <a:buFont typeface="Arial" panose="020B0604020202020204" pitchFamily="34" charset="0"/>
              <a:buChar char="•"/>
            </a:pPr>
            <a:r>
              <a:rPr lang="en-US" sz="3500" dirty="0"/>
              <a:t>French &amp; Francophone Studies</a:t>
            </a:r>
          </a:p>
          <a:p>
            <a:pPr marL="285750" indent="-285750">
              <a:buFont typeface="Arial" panose="020B0604020202020204" pitchFamily="34" charset="0"/>
              <a:buChar char="•"/>
            </a:pPr>
            <a:r>
              <a:rPr lang="en-US" sz="3500" dirty="0"/>
              <a:t>Gender &amp; Women’s Studies</a:t>
            </a:r>
          </a:p>
          <a:p>
            <a:pPr marL="285750" indent="-285750">
              <a:buFont typeface="Arial" panose="020B0604020202020204" pitchFamily="34" charset="0"/>
              <a:buChar char="•"/>
            </a:pPr>
            <a:r>
              <a:rPr lang="en-US" sz="3500" dirty="0"/>
              <a:t>Geography</a:t>
            </a:r>
          </a:p>
          <a:p>
            <a:pPr marL="285750" indent="-285750">
              <a:buFont typeface="Arial" panose="020B0604020202020204" pitchFamily="34" charset="0"/>
              <a:buChar char="•"/>
            </a:pPr>
            <a:r>
              <a:rPr lang="en-US" sz="3500" dirty="0"/>
              <a:t>German Studies</a:t>
            </a:r>
          </a:p>
          <a:p>
            <a:pPr marL="285750" indent="-285750">
              <a:buFont typeface="Arial" panose="020B0604020202020204" pitchFamily="34" charset="0"/>
              <a:buChar char="•"/>
            </a:pPr>
            <a:r>
              <a:rPr lang="en-US" sz="3500" dirty="0"/>
              <a:t>Gerontology</a:t>
            </a:r>
          </a:p>
          <a:p>
            <a:pPr marL="285750" indent="-285750">
              <a:buFont typeface="Arial" panose="020B0604020202020204" pitchFamily="34" charset="0"/>
              <a:buChar char="•"/>
            </a:pPr>
            <a:r>
              <a:rPr lang="en-US" sz="3500" dirty="0"/>
              <a:t>History</a:t>
            </a:r>
          </a:p>
          <a:p>
            <a:pPr marL="285750" indent="-285750">
              <a:buFont typeface="Arial" panose="020B0604020202020204" pitchFamily="34" charset="0"/>
              <a:buChar char="•"/>
            </a:pPr>
            <a:r>
              <a:rPr lang="en-US" sz="3500" dirty="0"/>
              <a:t>International Affairs</a:t>
            </a:r>
          </a:p>
          <a:p>
            <a:pPr marL="285750" indent="-285750">
              <a:buFont typeface="Arial" panose="020B0604020202020204" pitchFamily="34" charset="0"/>
              <a:buChar char="•"/>
            </a:pPr>
            <a:r>
              <a:rPr lang="en-US" sz="3500" dirty="0"/>
              <a:t>Italian Studies</a:t>
            </a:r>
          </a:p>
          <a:p>
            <a:pPr marL="285750" indent="-285750">
              <a:buFont typeface="Arial" panose="020B0604020202020204" pitchFamily="34" charset="0"/>
              <a:buChar char="•"/>
            </a:pPr>
            <a:r>
              <a:rPr lang="en-US" sz="3500" dirty="0" smtClean="0"/>
              <a:t>Language </a:t>
            </a:r>
            <a:r>
              <a:rPr lang="en-US" sz="3500" dirty="0"/>
              <a:t>&amp; Literary Studies</a:t>
            </a:r>
          </a:p>
          <a:p>
            <a:pPr marL="285750" indent="-285750">
              <a:buFont typeface="Arial" panose="020B0604020202020204" pitchFamily="34" charset="0"/>
              <a:buChar char="•"/>
            </a:pPr>
            <a:r>
              <a:rPr lang="en-US" sz="3500" dirty="0"/>
              <a:t>Latin American &amp; Latino Studies</a:t>
            </a:r>
          </a:p>
          <a:p>
            <a:pPr marL="285750" indent="-285750">
              <a:buFont typeface="Arial" panose="020B0604020202020204" pitchFamily="34" charset="0"/>
              <a:buChar char="•"/>
            </a:pPr>
            <a:r>
              <a:rPr lang="en-US" sz="3500" dirty="0"/>
              <a:t>Legal Studies</a:t>
            </a:r>
          </a:p>
          <a:p>
            <a:pPr marL="285750" indent="-285750">
              <a:buFont typeface="Arial" panose="020B0604020202020204" pitchFamily="34" charset="0"/>
              <a:buChar char="•"/>
            </a:pPr>
            <a:r>
              <a:rPr lang="en-US" sz="3500" dirty="0"/>
              <a:t>Lusophone Studies</a:t>
            </a:r>
          </a:p>
          <a:p>
            <a:pPr marL="285750" indent="-285750">
              <a:buFont typeface="Arial" panose="020B0604020202020204" pitchFamily="34" charset="0"/>
              <a:buChar char="•"/>
            </a:pPr>
            <a:r>
              <a:rPr lang="en-US" sz="3500" dirty="0"/>
              <a:t>Military Leadership</a:t>
            </a:r>
          </a:p>
          <a:p>
            <a:pPr marL="285750" indent="-285750">
              <a:buFont typeface="Arial" panose="020B0604020202020204" pitchFamily="34" charset="0"/>
              <a:buChar char="•"/>
            </a:pPr>
            <a:r>
              <a:rPr lang="en-US" sz="3500" dirty="0"/>
              <a:t>Native American </a:t>
            </a:r>
            <a:r>
              <a:rPr lang="en-US" sz="3500" dirty="0" smtClean="0"/>
              <a:t>Studies</a:t>
            </a:r>
          </a:p>
          <a:p>
            <a:pPr marL="285750" indent="-285750">
              <a:buFont typeface="Arial" panose="020B0604020202020204" pitchFamily="34" charset="0"/>
              <a:buChar char="•"/>
            </a:pPr>
            <a:r>
              <a:rPr lang="en-US" sz="3500" dirty="0" smtClean="0"/>
              <a:t>Peace Studies</a:t>
            </a:r>
          </a:p>
          <a:p>
            <a:pPr marL="285750" indent="-285750">
              <a:buFont typeface="Arial" panose="020B0604020202020204" pitchFamily="34" charset="0"/>
              <a:buChar char="•"/>
            </a:pPr>
            <a:r>
              <a:rPr lang="en-US" sz="3500" dirty="0" smtClean="0"/>
              <a:t>Philosophy</a:t>
            </a:r>
          </a:p>
          <a:p>
            <a:pPr marL="285750" indent="-285750">
              <a:buFont typeface="Arial" panose="020B0604020202020204" pitchFamily="34" charset="0"/>
              <a:buChar char="•"/>
            </a:pPr>
            <a:r>
              <a:rPr lang="en-US" sz="3500" dirty="0" smtClean="0"/>
              <a:t>Political Science</a:t>
            </a:r>
            <a:endParaRPr lang="en-US" sz="3500" dirty="0"/>
          </a:p>
          <a:p>
            <a:endParaRPr lang="en-US" dirty="0"/>
          </a:p>
        </p:txBody>
      </p:sp>
      <p:sp>
        <p:nvSpPr>
          <p:cNvPr id="7" name="Content Placeholder 6"/>
          <p:cNvSpPr>
            <a:spLocks noGrp="1"/>
          </p:cNvSpPr>
          <p:nvPr>
            <p:ph sz="quarter" idx="4"/>
          </p:nvPr>
        </p:nvSpPr>
        <p:spPr>
          <a:xfrm>
            <a:off x="5040351" y="1051126"/>
            <a:ext cx="3891776" cy="5362303"/>
          </a:xfrm>
        </p:spPr>
        <p:txBody>
          <a:bodyPr>
            <a:normAutofit/>
          </a:bodyPr>
          <a:lstStyle/>
          <a:p>
            <a:pPr marL="285750" indent="-285750">
              <a:buFont typeface="Arial" panose="020B0604020202020204" pitchFamily="34" charset="0"/>
              <a:buChar char="•"/>
            </a:pPr>
            <a:r>
              <a:rPr lang="en-US" sz="1100" dirty="0" smtClean="0"/>
              <a:t>Professional </a:t>
            </a:r>
            <a:r>
              <a:rPr lang="en-US" sz="1100" dirty="0"/>
              <a:t>Writing</a:t>
            </a:r>
          </a:p>
          <a:p>
            <a:pPr marL="285750" indent="-285750">
              <a:buFont typeface="Arial" panose="020B0604020202020204" pitchFamily="34" charset="0"/>
              <a:buChar char="•"/>
            </a:pPr>
            <a:r>
              <a:rPr lang="en-US" sz="1100" dirty="0"/>
              <a:t>Psychology</a:t>
            </a:r>
          </a:p>
          <a:p>
            <a:pPr marL="285750" indent="-285750">
              <a:buFont typeface="Arial" panose="020B0604020202020204" pitchFamily="34" charset="0"/>
              <a:buChar char="•"/>
            </a:pPr>
            <a:r>
              <a:rPr lang="en-US" sz="1100" dirty="0"/>
              <a:t>Public Relations</a:t>
            </a:r>
            <a:endParaRPr lang="en-US" sz="1100" i="1" dirty="0"/>
          </a:p>
          <a:p>
            <a:pPr marL="285750" indent="-285750">
              <a:buFont typeface="Arial" panose="020B0604020202020204" pitchFamily="34" charset="0"/>
              <a:buChar char="•"/>
            </a:pPr>
            <a:r>
              <a:rPr lang="en-US" sz="1100" dirty="0"/>
              <a:t>Religious Studies</a:t>
            </a:r>
          </a:p>
          <a:p>
            <a:pPr marL="285750" indent="-285750">
              <a:buFont typeface="Arial" panose="020B0604020202020204" pitchFamily="34" charset="0"/>
              <a:buChar char="•"/>
            </a:pPr>
            <a:r>
              <a:rPr lang="en-US" sz="1100" dirty="0"/>
              <a:t>Slavic, East European, &amp; Eurasian Studies</a:t>
            </a:r>
          </a:p>
          <a:p>
            <a:pPr marL="285750" indent="-285750">
              <a:buFont typeface="Arial" panose="020B0604020202020204" pitchFamily="34" charset="0"/>
              <a:buChar char="•"/>
            </a:pPr>
            <a:r>
              <a:rPr lang="en-US" sz="1100" dirty="0"/>
              <a:t>Sociology</a:t>
            </a:r>
          </a:p>
          <a:p>
            <a:pPr marL="285750" indent="-285750">
              <a:buFont typeface="Arial" panose="020B0604020202020204" pitchFamily="34" charset="0"/>
              <a:buChar char="•"/>
            </a:pPr>
            <a:r>
              <a:rPr lang="en-US" sz="1100" dirty="0" smtClean="0"/>
              <a:t>Spanish</a:t>
            </a:r>
          </a:p>
          <a:p>
            <a:pPr marL="285750" indent="-285750">
              <a:buFont typeface="Arial" panose="020B0604020202020204" pitchFamily="34" charset="0"/>
              <a:buChar char="•"/>
            </a:pPr>
            <a:r>
              <a:rPr lang="en-US" sz="1100" dirty="0" smtClean="0"/>
              <a:t>Technical Communication </a:t>
            </a:r>
            <a:endParaRPr lang="en-US" sz="1100" dirty="0"/>
          </a:p>
          <a:p>
            <a:pPr marL="0" marR="0" lvl="0" indent="0">
              <a:lnSpc>
                <a:spcPct val="115000"/>
              </a:lnSpc>
              <a:spcBef>
                <a:spcPts val="0"/>
              </a:spcBef>
              <a:spcAft>
                <a:spcPts val="0"/>
              </a:spcAft>
              <a:buNone/>
            </a:pPr>
            <a:r>
              <a:rPr lang="en-US" sz="1400" b="1" dirty="0" smtClean="0">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15000"/>
              </a:lnSpc>
              <a:spcBef>
                <a:spcPts val="0"/>
              </a:spcBef>
              <a:spcAft>
                <a:spcPts val="0"/>
              </a:spcAft>
              <a:buNone/>
            </a:pP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	Certificates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Alternative Dispute Resolution</a:t>
            </a:r>
          </a:p>
          <a:p>
            <a:pPr lvl="1">
              <a:lnSpc>
                <a:spcPct val="115000"/>
              </a:lnSpc>
              <a:spcBef>
                <a:spcPts val="0"/>
              </a:spcBef>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Constitutional Studies</a:t>
            </a:r>
          </a:p>
          <a:p>
            <a:pPr lvl="1">
              <a:lnSpc>
                <a:spcPct val="115000"/>
              </a:lnSpc>
              <a:spcBef>
                <a:spcPts val="0"/>
              </a:spcBef>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Creative Writing*</a:t>
            </a:r>
          </a:p>
          <a:p>
            <a:pPr lvl="1">
              <a:lnSpc>
                <a:spcPct val="115000"/>
              </a:lnSpc>
              <a:spcBef>
                <a:spcPts val="0"/>
              </a:spcBef>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Digital and Social Media*</a:t>
            </a:r>
          </a:p>
          <a:p>
            <a:pPr lvl="1">
              <a:lnSpc>
                <a:spcPct val="115000"/>
              </a:lnSpc>
              <a:spcBef>
                <a:spcPts val="0"/>
              </a:spcBef>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Diversity and Community Engagement</a:t>
            </a:r>
          </a:p>
          <a:p>
            <a:pPr lvl="1">
              <a:lnSpc>
                <a:spcPct val="115000"/>
              </a:lnSpc>
              <a:spcBef>
                <a:spcPts val="0"/>
              </a:spcBef>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European Union Studies</a:t>
            </a:r>
          </a:p>
          <a:p>
            <a:pPr lvl="1">
              <a:lnSpc>
                <a:spcPct val="115000"/>
              </a:lnSpc>
              <a:spcBef>
                <a:spcPts val="0"/>
              </a:spcBef>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Gender and the Workplace</a:t>
            </a:r>
          </a:p>
          <a:p>
            <a:pPr lvl="1">
              <a:lnSpc>
                <a:spcPct val="115000"/>
              </a:lnSpc>
              <a:spcBef>
                <a:spcPts val="0"/>
              </a:spcBef>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Geographic Information Science</a:t>
            </a:r>
          </a:p>
          <a:p>
            <a:pPr lvl="1">
              <a:lnSpc>
                <a:spcPct val="115000"/>
              </a:lnSpc>
              <a:spcBef>
                <a:spcPts val="0"/>
              </a:spcBef>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Latin American Studies</a:t>
            </a:r>
          </a:p>
          <a:p>
            <a:pPr lvl="1">
              <a:lnSpc>
                <a:spcPct val="115000"/>
              </a:lnSpc>
              <a:spcBef>
                <a:spcPts val="0"/>
              </a:spcBef>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Multiplatform News Reporting</a:t>
            </a:r>
          </a:p>
          <a:p>
            <a:pPr lvl="1">
              <a:lnSpc>
                <a:spcPct val="115000"/>
              </a:lnSpc>
              <a:spcBef>
                <a:spcPts val="0"/>
              </a:spcBef>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Political Communication</a:t>
            </a:r>
          </a:p>
          <a:p>
            <a:pPr lvl="1">
              <a:lnSpc>
                <a:spcPct val="115000"/>
              </a:lnSpc>
              <a:spcBef>
                <a:spcPts val="0"/>
              </a:spcBef>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Professional Politics</a:t>
            </a:r>
          </a:p>
          <a:p>
            <a:pPr lvl="1">
              <a:lnSpc>
                <a:spcPct val="115000"/>
              </a:lnSpc>
              <a:spcBef>
                <a:spcPts val="0"/>
              </a:spcBef>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Professional Writing for International Audiences*</a:t>
            </a:r>
          </a:p>
          <a:p>
            <a:pPr lvl="1">
              <a:lnSpc>
                <a:spcPct val="115000"/>
              </a:lnSpc>
              <a:spcBef>
                <a:spcPts val="0"/>
              </a:spcBef>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Public </a:t>
            </a:r>
            <a:r>
              <a:rPr lang="en-US" sz="1100" dirty="0" smtClean="0">
                <a:latin typeface="Calibri" panose="020F0502020204030204" pitchFamily="34" charset="0"/>
                <a:ea typeface="Calibri" panose="020F0502020204030204" pitchFamily="34" charset="0"/>
                <a:cs typeface="Times New Roman" panose="02020603050405020304" pitchFamily="18" charset="0"/>
              </a:rPr>
              <a:t>History</a:t>
            </a:r>
          </a:p>
          <a:p>
            <a:pPr lvl="1">
              <a:lnSpc>
                <a:spcPct val="115000"/>
              </a:lnSpc>
              <a:spcBef>
                <a:spcPts val="0"/>
              </a:spcBef>
              <a:buFont typeface="Courier New" panose="02070309020205020404" pitchFamily="49" charset="0"/>
              <a:buChar char="o"/>
            </a:pPr>
            <a:r>
              <a:rPr lang="en-US" sz="1100" dirty="0" smtClean="0">
                <a:latin typeface="Calibri" panose="020F0502020204030204" pitchFamily="34" charset="0"/>
                <a:ea typeface="Calibri" panose="020F0502020204030204" pitchFamily="34" charset="0"/>
                <a:cs typeface="Times New Roman" panose="02020603050405020304" pitchFamily="18" charset="0"/>
              </a:rPr>
              <a:t>Technical Communication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*denotes Graduate certificate</a:t>
            </a:r>
          </a:p>
          <a:p>
            <a:endParaRPr lang="en-US" dirty="0"/>
          </a:p>
        </p:txBody>
      </p:sp>
    </p:spTree>
    <p:extLst>
      <p:ext uri="{BB962C8B-B14F-4D97-AF65-F5344CB8AC3E}">
        <p14:creationId xmlns:p14="http://schemas.microsoft.com/office/powerpoint/2010/main" val="127610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566" y="503238"/>
            <a:ext cx="8229600" cy="1143000"/>
          </a:xfrm>
        </p:spPr>
        <p:txBody>
          <a:bodyPr/>
          <a:lstStyle/>
          <a:p>
            <a:r>
              <a:rPr lang="en-US" dirty="0" smtClean="0"/>
              <a:t>Who are we?</a:t>
            </a:r>
            <a:endParaRPr lang="en-US" dirty="0"/>
          </a:p>
        </p:txBody>
      </p:sp>
      <p:sp>
        <p:nvSpPr>
          <p:cNvPr id="3" name="Content Placeholder 2"/>
          <p:cNvSpPr>
            <a:spLocks noGrp="1"/>
          </p:cNvSpPr>
          <p:nvPr>
            <p:ph idx="1"/>
          </p:nvPr>
        </p:nvSpPr>
        <p:spPr>
          <a:xfrm>
            <a:off x="1907932" y="2453054"/>
            <a:ext cx="6778868" cy="4123592"/>
          </a:xfrm>
        </p:spPr>
        <p:txBody>
          <a:bodyPr/>
          <a:lstStyle/>
          <a:p>
            <a:r>
              <a:rPr lang="en-US" sz="2800" dirty="0" smtClean="0"/>
              <a:t>We are the largest College on Campus with ~ 6710 students enrolled in our college (as of fall 2017).</a:t>
            </a:r>
          </a:p>
          <a:p>
            <a:r>
              <a:rPr lang="en-US" sz="2800" dirty="0" smtClean="0"/>
              <a:t>We have 11 schools/departments</a:t>
            </a:r>
          </a:p>
          <a:p>
            <a:r>
              <a:rPr lang="en-US" sz="2800" dirty="0" smtClean="0"/>
              <a:t>We have 22 majors</a:t>
            </a:r>
          </a:p>
          <a:p>
            <a:r>
              <a:rPr lang="en-US" sz="2800" dirty="0" smtClean="0"/>
              <a:t>We offer over 50 degrees, minors, and certificates.</a:t>
            </a:r>
          </a:p>
          <a:p>
            <a:endParaRPr lang="en-US" dirty="0" smtClean="0"/>
          </a:p>
          <a:p>
            <a:endParaRPr lang="en-US" dirty="0"/>
          </a:p>
        </p:txBody>
      </p:sp>
    </p:spTree>
    <p:extLst>
      <p:ext uri="{BB962C8B-B14F-4D97-AF65-F5344CB8AC3E}">
        <p14:creationId xmlns:p14="http://schemas.microsoft.com/office/powerpoint/2010/main" val="1227085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878" y="274638"/>
            <a:ext cx="8229600" cy="1143000"/>
          </a:xfrm>
        </p:spPr>
        <p:txBody>
          <a:bodyPr/>
          <a:lstStyle/>
          <a:p>
            <a:r>
              <a:rPr lang="en-US" dirty="0" smtClean="0"/>
              <a:t>Graduate Programs</a:t>
            </a:r>
            <a:endParaRPr lang="en-US" dirty="0"/>
          </a:p>
        </p:txBody>
      </p:sp>
      <p:sp>
        <p:nvSpPr>
          <p:cNvPr id="4" name="Content Placeholder 3"/>
          <p:cNvSpPr>
            <a:spLocks noGrp="1"/>
          </p:cNvSpPr>
          <p:nvPr>
            <p:ph sz="half" idx="2"/>
          </p:nvPr>
        </p:nvSpPr>
        <p:spPr>
          <a:xfrm>
            <a:off x="2698595" y="1283824"/>
            <a:ext cx="6445405" cy="5261942"/>
          </a:xfrm>
        </p:spPr>
        <p:txBody>
          <a:bodyPr>
            <a:normAutofit fontScale="70000" lnSpcReduction="20000"/>
          </a:bodyPr>
          <a:lstStyle/>
          <a:p>
            <a:pPr marL="285750" indent="-285750">
              <a:lnSpc>
                <a:spcPct val="150000"/>
              </a:lnSpc>
              <a:buFont typeface="Arial" panose="020B0604020202020204" pitchFamily="34" charset="0"/>
              <a:buChar char="•"/>
            </a:pPr>
            <a:r>
              <a:rPr lang="en-US" dirty="0"/>
              <a:t>Ph.D. in International Conflict Management</a:t>
            </a:r>
          </a:p>
          <a:p>
            <a:pPr marL="285750" indent="-285750">
              <a:lnSpc>
                <a:spcPct val="150000"/>
              </a:lnSpc>
              <a:buFont typeface="Arial" panose="020B0604020202020204" pitchFamily="34" charset="0"/>
              <a:buChar char="•"/>
            </a:pPr>
            <a:r>
              <a:rPr lang="en-US" dirty="0" err="1"/>
              <a:t>Ed.D</a:t>
            </a:r>
            <a:r>
              <a:rPr lang="en-US" dirty="0"/>
              <a:t>. in Adolescent English Education*</a:t>
            </a:r>
          </a:p>
          <a:p>
            <a:pPr marL="285750" indent="-285750">
              <a:lnSpc>
                <a:spcPct val="150000"/>
              </a:lnSpc>
              <a:buFont typeface="Arial" panose="020B0604020202020204" pitchFamily="34" charset="0"/>
              <a:buChar char="•"/>
            </a:pPr>
            <a:r>
              <a:rPr lang="en-US" dirty="0" err="1"/>
              <a:t>Ed.S</a:t>
            </a:r>
            <a:r>
              <a:rPr lang="en-US" dirty="0"/>
              <a:t>. in Adolescent English Education*</a:t>
            </a:r>
          </a:p>
          <a:p>
            <a:pPr marL="285750" indent="-285750">
              <a:lnSpc>
                <a:spcPct val="150000"/>
              </a:lnSpc>
              <a:buFont typeface="Arial" panose="020B0604020202020204" pitchFamily="34" charset="0"/>
              <a:buChar char="•"/>
            </a:pPr>
            <a:r>
              <a:rPr lang="en-US" dirty="0"/>
              <a:t>Master of Arts in American Studies</a:t>
            </a:r>
          </a:p>
          <a:p>
            <a:pPr marL="285750" indent="-285750">
              <a:lnSpc>
                <a:spcPct val="150000"/>
              </a:lnSpc>
              <a:buFont typeface="Arial" panose="020B0604020202020204" pitchFamily="34" charset="0"/>
              <a:buChar char="•"/>
            </a:pPr>
            <a:r>
              <a:rPr lang="en-US" dirty="0"/>
              <a:t>Master of Arts in Integrated Global Communication</a:t>
            </a:r>
          </a:p>
          <a:p>
            <a:pPr marL="285750" indent="-285750">
              <a:lnSpc>
                <a:spcPct val="150000"/>
              </a:lnSpc>
              <a:buFont typeface="Arial" panose="020B0604020202020204" pitchFamily="34" charset="0"/>
              <a:buChar char="•"/>
            </a:pPr>
            <a:r>
              <a:rPr lang="en-US" dirty="0"/>
              <a:t>Master of Arts in Professional Writing</a:t>
            </a:r>
          </a:p>
          <a:p>
            <a:pPr marL="285750" indent="-285750">
              <a:lnSpc>
                <a:spcPct val="150000"/>
              </a:lnSpc>
              <a:buFont typeface="Arial" panose="020B0604020202020204" pitchFamily="34" charset="0"/>
              <a:buChar char="•"/>
            </a:pPr>
            <a:r>
              <a:rPr lang="en-US" dirty="0"/>
              <a:t>Master of Arts in Teaching English*</a:t>
            </a:r>
          </a:p>
          <a:p>
            <a:pPr marL="285750" indent="-285750">
              <a:lnSpc>
                <a:spcPct val="150000"/>
              </a:lnSpc>
              <a:buFont typeface="Arial" panose="020B0604020202020204" pitchFamily="34" charset="0"/>
              <a:buChar char="•"/>
            </a:pPr>
            <a:r>
              <a:rPr lang="en-US" dirty="0"/>
              <a:t>Master of Arts in Teaching in Foreign Languages*</a:t>
            </a:r>
          </a:p>
          <a:p>
            <a:pPr marL="285750" indent="-285750">
              <a:lnSpc>
                <a:spcPct val="150000"/>
              </a:lnSpc>
              <a:buFont typeface="Arial" panose="020B0604020202020204" pitchFamily="34" charset="0"/>
              <a:buChar char="•"/>
            </a:pPr>
            <a:r>
              <a:rPr lang="en-US" dirty="0"/>
              <a:t>Master of Education in Adolescent English Education*</a:t>
            </a:r>
            <a:endParaRPr lang="en-US" dirty="0">
              <a:solidFill>
                <a:srgbClr val="FF0000"/>
              </a:solidFill>
            </a:endParaRPr>
          </a:p>
          <a:p>
            <a:pPr marL="285750" indent="-285750">
              <a:lnSpc>
                <a:spcPct val="150000"/>
              </a:lnSpc>
              <a:buFont typeface="Arial" panose="020B0604020202020204" pitchFamily="34" charset="0"/>
              <a:buChar char="•"/>
            </a:pPr>
            <a:r>
              <a:rPr lang="en-US" dirty="0"/>
              <a:t>Master of Public Administration</a:t>
            </a:r>
          </a:p>
          <a:p>
            <a:pPr marL="285750" indent="-285750">
              <a:lnSpc>
                <a:spcPct val="150000"/>
              </a:lnSpc>
              <a:buFont typeface="Arial" panose="020B0604020202020204" pitchFamily="34" charset="0"/>
              <a:buChar char="•"/>
            </a:pPr>
            <a:r>
              <a:rPr lang="en-US" dirty="0"/>
              <a:t>Master of Science in Conflict Management</a:t>
            </a:r>
          </a:p>
          <a:p>
            <a:pPr marL="285750" indent="-285750">
              <a:lnSpc>
                <a:spcPct val="150000"/>
              </a:lnSpc>
              <a:buFont typeface="Arial" panose="020B0604020202020204" pitchFamily="34" charset="0"/>
              <a:buChar char="•"/>
            </a:pPr>
            <a:r>
              <a:rPr lang="en-US" dirty="0"/>
              <a:t>Master of Science in Criminal Justice</a:t>
            </a:r>
          </a:p>
          <a:p>
            <a:pPr marL="285750" indent="-285750">
              <a:lnSpc>
                <a:spcPct val="150000"/>
              </a:lnSpc>
              <a:buFont typeface="Arial" panose="020B0604020202020204" pitchFamily="34" charset="0"/>
              <a:buChar char="•"/>
            </a:pPr>
            <a:r>
              <a:rPr lang="en-US" dirty="0"/>
              <a:t>Master of Science in International Policy Management</a:t>
            </a:r>
          </a:p>
          <a:p>
            <a:endParaRPr lang="en-US" dirty="0"/>
          </a:p>
        </p:txBody>
      </p:sp>
    </p:spTree>
    <p:extLst>
      <p:ext uri="{BB962C8B-B14F-4D97-AF65-F5344CB8AC3E}">
        <p14:creationId xmlns:p14="http://schemas.microsoft.com/office/powerpoint/2010/main" val="390808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73766" y="40462"/>
            <a:ext cx="8229600" cy="1143000"/>
          </a:xfrm>
        </p:spPr>
        <p:txBody>
          <a:bodyPr/>
          <a:lstStyle/>
          <a:p>
            <a:r>
              <a:rPr lang="en-US" dirty="0" smtClean="0"/>
              <a:t>Student Resources</a:t>
            </a:r>
            <a:endParaRPr lang="en-US" dirty="0"/>
          </a:p>
        </p:txBody>
      </p:sp>
      <p:sp>
        <p:nvSpPr>
          <p:cNvPr id="8" name="Content Placeholder 7"/>
          <p:cNvSpPr>
            <a:spLocks noGrp="1"/>
          </p:cNvSpPr>
          <p:nvPr>
            <p:ph idx="1"/>
          </p:nvPr>
        </p:nvSpPr>
        <p:spPr>
          <a:xfrm>
            <a:off x="2821258" y="981307"/>
            <a:ext cx="6166625" cy="6000789"/>
          </a:xfrm>
        </p:spPr>
        <p:txBody>
          <a:bodyPr>
            <a:normAutofit fontScale="40000" lnSpcReduction="20000"/>
          </a:bodyPr>
          <a:lstStyle/>
          <a:p>
            <a:r>
              <a:rPr lang="en-US" sz="3400" u="sng" dirty="0" smtClean="0"/>
              <a:t>CHSS Advising Center</a:t>
            </a:r>
          </a:p>
          <a:p>
            <a:pPr marL="0" indent="0">
              <a:buNone/>
            </a:pPr>
            <a:r>
              <a:rPr lang="en-US" sz="3400" dirty="0" smtClean="0"/>
              <a:t>Located in two places on campus 1) Willingham Hall Suite 223 and 2) Math and Stats Building.  Advisors assist students from the point of interest to becoming a KSU student and beyond graduation.  Advisors are the students’ advocate.</a:t>
            </a:r>
          </a:p>
          <a:p>
            <a:pPr marL="0" indent="0">
              <a:buNone/>
            </a:pPr>
            <a:endParaRPr lang="en-US" sz="3400" dirty="0" smtClean="0"/>
          </a:p>
          <a:p>
            <a:r>
              <a:rPr lang="en-US" sz="3400" u="sng" dirty="0" smtClean="0"/>
              <a:t>CHSS </a:t>
            </a:r>
            <a:r>
              <a:rPr lang="en-US" sz="3400" u="sng" dirty="0"/>
              <a:t>Undergraduate Research </a:t>
            </a:r>
            <a:r>
              <a:rPr lang="en-US" sz="3400" u="sng" dirty="0" smtClean="0"/>
              <a:t>Atrium</a:t>
            </a:r>
            <a:endParaRPr lang="en-US" sz="3400" u="sng" dirty="0"/>
          </a:p>
          <a:p>
            <a:pPr marL="0" indent="0">
              <a:buNone/>
            </a:pPr>
            <a:r>
              <a:rPr lang="en-US" sz="3400" dirty="0"/>
              <a:t>Located on the first floor of the Social Sciences building, this area is dedicated to foster and support undergraduate research projects created by Kennesaw State University students.</a:t>
            </a:r>
          </a:p>
          <a:p>
            <a:endParaRPr lang="en-US" sz="3400" dirty="0"/>
          </a:p>
          <a:p>
            <a:r>
              <a:rPr lang="en-US" sz="3400" u="sng" dirty="0"/>
              <a:t>Computer Labs</a:t>
            </a:r>
          </a:p>
          <a:p>
            <a:pPr marL="0" indent="0">
              <a:buNone/>
            </a:pPr>
            <a:r>
              <a:rPr lang="en-US" sz="3400" dirty="0"/>
              <a:t>The College of Humanities and Social Sciences houses 3 computer labs available to all KSU students.</a:t>
            </a:r>
          </a:p>
          <a:p>
            <a:endParaRPr lang="en-US" sz="3400" dirty="0"/>
          </a:p>
          <a:p>
            <a:r>
              <a:rPr lang="en-US" sz="3400" u="sng" dirty="0"/>
              <a:t>Foreign Language Resource Collection</a:t>
            </a:r>
          </a:p>
          <a:p>
            <a:pPr marL="0" indent="0">
              <a:buNone/>
            </a:pPr>
            <a:r>
              <a:rPr lang="en-US" sz="3400" dirty="0"/>
              <a:t>The Foreign Language Resource Collection exposes students to a more vivid language experience by listening to different voices and accents and to foster interpersonal exchange in order to assist students in acquiring and improving their foreign language skills.</a:t>
            </a:r>
          </a:p>
          <a:p>
            <a:endParaRPr lang="en-US" sz="3400" dirty="0"/>
          </a:p>
          <a:p>
            <a:r>
              <a:rPr lang="en-US" sz="3400" u="sng" dirty="0"/>
              <a:t>Digital </a:t>
            </a:r>
            <a:r>
              <a:rPr lang="en-US" sz="3400" u="sng" dirty="0" smtClean="0"/>
              <a:t>Production  </a:t>
            </a:r>
            <a:r>
              <a:rPr lang="en-US" sz="3400" u="sng" dirty="0"/>
              <a:t>Lab</a:t>
            </a:r>
          </a:p>
          <a:p>
            <a:pPr marL="0" indent="0">
              <a:buNone/>
            </a:pPr>
            <a:r>
              <a:rPr lang="en-US" sz="3400" dirty="0" smtClean="0"/>
              <a:t>The digital production labs offered through the school of Communication and Media provide cutting-edge digital production space for students to collaborate on video, audio and web content and multimedia formats for storytelling.</a:t>
            </a:r>
          </a:p>
          <a:p>
            <a:pPr marL="0" indent="0">
              <a:buNone/>
            </a:pPr>
            <a:endParaRPr lang="en-US" sz="3400" dirty="0"/>
          </a:p>
          <a:p>
            <a:r>
              <a:rPr lang="en-US" sz="3400" u="sng" dirty="0" smtClean="0"/>
              <a:t>The Usability Lab</a:t>
            </a:r>
          </a:p>
          <a:p>
            <a:pPr marL="0" indent="0">
              <a:buNone/>
            </a:pPr>
            <a:r>
              <a:rPr lang="en-US" sz="3400" dirty="0" smtClean="0"/>
              <a:t>Situated on the Marietta Campus, provides students with a testing facility for conducting participant based research and User Experience (UX) studies.</a:t>
            </a:r>
            <a:endParaRPr lang="en-US" sz="3400" dirty="0"/>
          </a:p>
          <a:p>
            <a:pPr marL="0" indent="0">
              <a:buNone/>
            </a:pPr>
            <a:endParaRPr lang="en-US" dirty="0"/>
          </a:p>
        </p:txBody>
      </p:sp>
    </p:spTree>
    <p:extLst>
      <p:ext uri="{BB962C8B-B14F-4D97-AF65-F5344CB8AC3E}">
        <p14:creationId xmlns:p14="http://schemas.microsoft.com/office/powerpoint/2010/main" val="3155309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337" y="0"/>
            <a:ext cx="8229600" cy="1143000"/>
          </a:xfrm>
        </p:spPr>
        <p:txBody>
          <a:bodyPr/>
          <a:lstStyle/>
          <a:p>
            <a:r>
              <a:rPr lang="en-US" dirty="0" smtClean="0"/>
              <a:t>Student Organizations</a:t>
            </a:r>
            <a:endParaRPr lang="en-US" dirty="0"/>
          </a:p>
        </p:txBody>
      </p:sp>
      <p:sp>
        <p:nvSpPr>
          <p:cNvPr id="3" name="Content Placeholder 2"/>
          <p:cNvSpPr>
            <a:spLocks noGrp="1"/>
          </p:cNvSpPr>
          <p:nvPr>
            <p:ph idx="1"/>
          </p:nvPr>
        </p:nvSpPr>
        <p:spPr>
          <a:xfrm>
            <a:off x="4828478" y="914399"/>
            <a:ext cx="3936382" cy="5843240"/>
          </a:xfrm>
        </p:spPr>
        <p:txBody>
          <a:bodyPr>
            <a:normAutofit fontScale="32500" lnSpcReduction="20000"/>
          </a:bodyPr>
          <a:lstStyle/>
          <a:p>
            <a:r>
              <a:rPr lang="en-US" dirty="0"/>
              <a:t>Pi Sigma Alpha (Honor Society)</a:t>
            </a:r>
          </a:p>
          <a:p>
            <a:r>
              <a:rPr lang="en-US" dirty="0"/>
              <a:t>KSU High School Model UN</a:t>
            </a:r>
          </a:p>
          <a:p>
            <a:r>
              <a:rPr lang="en-US" dirty="0"/>
              <a:t>The Global Society</a:t>
            </a:r>
          </a:p>
          <a:p>
            <a:r>
              <a:rPr lang="en-US" dirty="0"/>
              <a:t>The Political Science Club</a:t>
            </a:r>
          </a:p>
          <a:p>
            <a:r>
              <a:rPr lang="en-US" dirty="0"/>
              <a:t>Kennesaw Communication Association</a:t>
            </a:r>
          </a:p>
          <a:p>
            <a:r>
              <a:rPr lang="en-US" dirty="0"/>
              <a:t>Lambda Pi Eta (Communication Honor Society) </a:t>
            </a:r>
          </a:p>
          <a:p>
            <a:r>
              <a:rPr lang="en-US" dirty="0"/>
              <a:t>KSU Public Relations Student Society of America (KSU PRSSA)</a:t>
            </a:r>
          </a:p>
          <a:p>
            <a:r>
              <a:rPr lang="en-US" dirty="0"/>
              <a:t>KSU Society of Professional Journalists</a:t>
            </a:r>
          </a:p>
          <a:p>
            <a:r>
              <a:rPr lang="en-US" dirty="0"/>
              <a:t>Graduate Writers Association </a:t>
            </a:r>
            <a:endParaRPr lang="en-US" dirty="0" smtClean="0"/>
          </a:p>
          <a:p>
            <a:r>
              <a:rPr lang="en-US" dirty="0" smtClean="0"/>
              <a:t>National Council of Teachers of English Student Affiliate.</a:t>
            </a:r>
            <a:endParaRPr lang="en-US" dirty="0"/>
          </a:p>
          <a:p>
            <a:r>
              <a:rPr lang="en-US" dirty="0"/>
              <a:t>Sigma Tau Delta</a:t>
            </a:r>
          </a:p>
          <a:p>
            <a:r>
              <a:rPr lang="en-US" dirty="0"/>
              <a:t>Pi Delta Phi (French Honor Society)</a:t>
            </a:r>
          </a:p>
          <a:p>
            <a:r>
              <a:rPr lang="en-US" dirty="0"/>
              <a:t>Sigma Delta Pi (Spanish Honor Society)</a:t>
            </a:r>
          </a:p>
          <a:p>
            <a:r>
              <a:rPr lang="en-US" dirty="0"/>
              <a:t>Chinese Club</a:t>
            </a:r>
          </a:p>
          <a:p>
            <a:r>
              <a:rPr lang="en-US" dirty="0"/>
              <a:t>French Club</a:t>
            </a:r>
          </a:p>
          <a:p>
            <a:r>
              <a:rPr lang="en-US" dirty="0"/>
              <a:t>German Club</a:t>
            </a:r>
          </a:p>
          <a:p>
            <a:r>
              <a:rPr lang="en-US" dirty="0"/>
              <a:t>Italian Club</a:t>
            </a:r>
          </a:p>
          <a:p>
            <a:r>
              <a:rPr lang="en-US" dirty="0"/>
              <a:t>Japanese </a:t>
            </a:r>
            <a:r>
              <a:rPr lang="en-US" dirty="0" smtClean="0"/>
              <a:t>Club</a:t>
            </a:r>
          </a:p>
          <a:p>
            <a:r>
              <a:rPr lang="en-US" dirty="0" smtClean="0"/>
              <a:t>Korean Language Club</a:t>
            </a:r>
            <a:endParaRPr lang="en-US" dirty="0"/>
          </a:p>
          <a:p>
            <a:r>
              <a:rPr lang="en-US" dirty="0"/>
              <a:t>Spanish Club</a:t>
            </a:r>
          </a:p>
          <a:p>
            <a:r>
              <a:rPr lang="en-US" dirty="0"/>
              <a:t>Lambda Alpha (Anthropology Honor Society)</a:t>
            </a:r>
          </a:p>
          <a:p>
            <a:r>
              <a:rPr lang="en-US" dirty="0"/>
              <a:t>Gamma Theta Upsilon (Geography Honor Society)</a:t>
            </a:r>
          </a:p>
          <a:p>
            <a:r>
              <a:rPr lang="en-US" dirty="0"/>
              <a:t>Student Anthropology Club</a:t>
            </a:r>
          </a:p>
          <a:p>
            <a:r>
              <a:rPr lang="en-US" dirty="0"/>
              <a:t>Student Geography Club</a:t>
            </a:r>
          </a:p>
          <a:p>
            <a:r>
              <a:rPr lang="en-US" dirty="0"/>
              <a:t>Phi Alpha Theta (History Honor Society)</a:t>
            </a:r>
          </a:p>
          <a:p>
            <a:r>
              <a:rPr lang="en-US" dirty="0"/>
              <a:t>Philosophy Student Association</a:t>
            </a:r>
          </a:p>
          <a:p>
            <a:r>
              <a:rPr lang="en-US" dirty="0"/>
              <a:t>PRSSA (Public Relations Society of America)</a:t>
            </a:r>
          </a:p>
          <a:p>
            <a:r>
              <a:rPr lang="en-US" dirty="0"/>
              <a:t>Southeast World History Association</a:t>
            </a:r>
          </a:p>
          <a:p>
            <a:r>
              <a:rPr lang="en-US" dirty="0"/>
              <a:t>AMSTO (American Studies Student Organization)</a:t>
            </a:r>
          </a:p>
          <a:p>
            <a:r>
              <a:rPr lang="en-US" dirty="0"/>
              <a:t>AADS Student Organization</a:t>
            </a:r>
          </a:p>
          <a:p>
            <a:r>
              <a:rPr lang="en-US" dirty="0"/>
              <a:t>KSU Psychology Club</a:t>
            </a:r>
          </a:p>
          <a:p>
            <a:r>
              <a:rPr lang="en-US" dirty="0"/>
              <a:t>Psi Chi National Honor Society in Psychology</a:t>
            </a:r>
          </a:p>
          <a:p>
            <a:r>
              <a:rPr lang="en-US" dirty="0" smtClean="0"/>
              <a:t>Alpha </a:t>
            </a:r>
            <a:r>
              <a:rPr lang="en-US" dirty="0"/>
              <a:t>Kappa Delta (Sociology Honor Society)</a:t>
            </a:r>
          </a:p>
          <a:p>
            <a:r>
              <a:rPr lang="en-US" dirty="0"/>
              <a:t>Alpha Phi Sigma (Criminal Justice Honor Society)</a:t>
            </a:r>
          </a:p>
          <a:p>
            <a:r>
              <a:rPr lang="en-US" dirty="0"/>
              <a:t>Student Organization of Sociology</a:t>
            </a:r>
          </a:p>
          <a:p>
            <a:r>
              <a:rPr lang="en-US" dirty="0"/>
              <a:t>Criminal Justice Student Organization</a:t>
            </a:r>
          </a:p>
          <a:p>
            <a:endParaRPr lang="en-US" dirty="0"/>
          </a:p>
        </p:txBody>
      </p:sp>
      <p:pic>
        <p:nvPicPr>
          <p:cNvPr id="4" name="Picture 3"/>
          <p:cNvPicPr>
            <a:picLocks noChangeAspect="1"/>
          </p:cNvPicPr>
          <p:nvPr/>
        </p:nvPicPr>
        <p:blipFill>
          <a:blip r:embed="rId2"/>
          <a:stretch>
            <a:fillRect/>
          </a:stretch>
        </p:blipFill>
        <p:spPr>
          <a:xfrm>
            <a:off x="1706135" y="2154409"/>
            <a:ext cx="2988525" cy="1994897"/>
          </a:xfrm>
          <a:prstGeom prst="rect">
            <a:avLst/>
          </a:prstGeom>
        </p:spPr>
      </p:pic>
      <p:pic>
        <p:nvPicPr>
          <p:cNvPr id="5" name="Picture 4"/>
          <p:cNvPicPr>
            <a:picLocks noChangeAspect="1"/>
          </p:cNvPicPr>
          <p:nvPr/>
        </p:nvPicPr>
        <p:blipFill>
          <a:blip r:embed="rId3"/>
          <a:stretch>
            <a:fillRect/>
          </a:stretch>
        </p:blipFill>
        <p:spPr>
          <a:xfrm>
            <a:off x="1292078" y="4659638"/>
            <a:ext cx="3236777" cy="1741163"/>
          </a:xfrm>
          <a:prstGeom prst="rect">
            <a:avLst/>
          </a:prstGeom>
        </p:spPr>
      </p:pic>
    </p:spTree>
    <p:extLst>
      <p:ext uri="{BB962C8B-B14F-4D97-AF65-F5344CB8AC3E}">
        <p14:creationId xmlns:p14="http://schemas.microsoft.com/office/powerpoint/2010/main" val="303013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020" y="7009"/>
            <a:ext cx="8229600" cy="773577"/>
          </a:xfrm>
        </p:spPr>
        <p:txBody>
          <a:bodyPr/>
          <a:lstStyle/>
          <a:p>
            <a:r>
              <a:rPr lang="en-US" dirty="0" smtClean="0"/>
              <a:t>Internships</a:t>
            </a:r>
            <a:endParaRPr lang="en-US" dirty="0"/>
          </a:p>
        </p:txBody>
      </p:sp>
      <p:sp>
        <p:nvSpPr>
          <p:cNvPr id="3" name="Content Placeholder 2"/>
          <p:cNvSpPr>
            <a:spLocks noGrp="1"/>
          </p:cNvSpPr>
          <p:nvPr>
            <p:ph idx="1"/>
          </p:nvPr>
        </p:nvSpPr>
        <p:spPr>
          <a:xfrm>
            <a:off x="2748776" y="947854"/>
            <a:ext cx="2916044" cy="5742878"/>
          </a:xfrm>
        </p:spPr>
        <p:txBody>
          <a:bodyPr>
            <a:normAutofit fontScale="25000" lnSpcReduction="20000"/>
          </a:bodyPr>
          <a:lstStyle/>
          <a:p>
            <a:pPr marL="285750" indent="-285750">
              <a:buFont typeface="Arial" panose="020B0604020202020204" pitchFamily="34" charset="0"/>
              <a:buChar char="•"/>
            </a:pPr>
            <a:r>
              <a:rPr lang="en-US" sz="6400" dirty="0"/>
              <a:t>Antonio J. Waring Jr. Archaeology Lab</a:t>
            </a:r>
          </a:p>
          <a:p>
            <a:pPr marL="285750" indent="-285750">
              <a:buFont typeface="Arial" panose="020B0604020202020204" pitchFamily="34" charset="0"/>
              <a:buChar char="•"/>
            </a:pPr>
            <a:r>
              <a:rPr lang="en-US" sz="6400" dirty="0" err="1"/>
              <a:t>Fernbank</a:t>
            </a:r>
            <a:r>
              <a:rPr lang="en-US" sz="6400" dirty="0"/>
              <a:t> Museum of Natural History</a:t>
            </a:r>
          </a:p>
          <a:p>
            <a:pPr marL="285750" indent="-285750">
              <a:buFont typeface="Arial" panose="020B0604020202020204" pitchFamily="34" charset="0"/>
              <a:buChar char="•"/>
            </a:pPr>
            <a:r>
              <a:rPr lang="en-US" sz="6400" dirty="0"/>
              <a:t>Georgia Historic Preservation Division</a:t>
            </a:r>
          </a:p>
          <a:p>
            <a:pPr marL="285750" indent="-285750">
              <a:buFont typeface="Arial" panose="020B0604020202020204" pitchFamily="34" charset="0"/>
              <a:buChar char="•"/>
            </a:pPr>
            <a:r>
              <a:rPr lang="en-US" sz="6400" dirty="0"/>
              <a:t>U.S. Museum of Anthropology, University of Pennsylvania</a:t>
            </a:r>
          </a:p>
          <a:p>
            <a:pPr marL="285750" indent="-285750">
              <a:buFont typeface="Arial" panose="020B0604020202020204" pitchFamily="34" charset="0"/>
              <a:buChar char="•"/>
            </a:pPr>
            <a:r>
              <a:rPr lang="en-US" sz="6400" dirty="0"/>
              <a:t>CDC</a:t>
            </a:r>
          </a:p>
          <a:p>
            <a:pPr marL="285750" indent="-285750">
              <a:buFont typeface="Arial" panose="020B0604020202020204" pitchFamily="34" charset="0"/>
              <a:buChar char="•"/>
            </a:pPr>
            <a:r>
              <a:rPr lang="en-US" sz="6400" dirty="0"/>
              <a:t>Library of Congress</a:t>
            </a:r>
          </a:p>
          <a:p>
            <a:pPr marL="285750" indent="-285750">
              <a:buFont typeface="Arial" panose="020B0604020202020204" pitchFamily="34" charset="0"/>
              <a:buChar char="•"/>
            </a:pPr>
            <a:r>
              <a:rPr lang="en-US" sz="6400" dirty="0"/>
              <a:t>Smithsonian Museum</a:t>
            </a:r>
          </a:p>
          <a:p>
            <a:pPr marL="285750" indent="-285750">
              <a:buFont typeface="Arial" panose="020B0604020202020204" pitchFamily="34" charset="0"/>
              <a:buChar char="•"/>
            </a:pPr>
            <a:r>
              <a:rPr lang="en-US" sz="6400" dirty="0"/>
              <a:t>Georgia Bureau of Investigation</a:t>
            </a:r>
          </a:p>
          <a:p>
            <a:pPr marL="285750" indent="-285750">
              <a:buFont typeface="Arial" panose="020B0604020202020204" pitchFamily="34" charset="0"/>
              <a:buChar char="•"/>
            </a:pPr>
            <a:r>
              <a:rPr lang="en-US" sz="6400" dirty="0"/>
              <a:t>Atlanta Falcons</a:t>
            </a:r>
          </a:p>
          <a:p>
            <a:pPr marL="285750" indent="-285750">
              <a:buFont typeface="Arial" panose="020B0604020202020204" pitchFamily="34" charset="0"/>
              <a:buChar char="•"/>
            </a:pPr>
            <a:r>
              <a:rPr lang="en-US" sz="6400" dirty="0"/>
              <a:t>Atlanta Film Festival</a:t>
            </a:r>
          </a:p>
          <a:p>
            <a:pPr marL="285750" indent="-285750">
              <a:buFont typeface="Arial" panose="020B0604020202020204" pitchFamily="34" charset="0"/>
              <a:buChar char="•"/>
            </a:pPr>
            <a:r>
              <a:rPr lang="en-US" sz="6400" dirty="0"/>
              <a:t>Atlanta Magazine</a:t>
            </a:r>
          </a:p>
          <a:p>
            <a:pPr marL="285750" indent="-285750">
              <a:buFont typeface="Arial" panose="020B0604020202020204" pitchFamily="34" charset="0"/>
              <a:buChar char="•"/>
            </a:pPr>
            <a:r>
              <a:rPr lang="en-US" sz="6400" dirty="0"/>
              <a:t>CNN</a:t>
            </a:r>
          </a:p>
          <a:p>
            <a:pPr marL="285750" indent="-285750">
              <a:buFont typeface="Arial" panose="020B0604020202020204" pitchFamily="34" charset="0"/>
              <a:buChar char="•"/>
            </a:pPr>
            <a:r>
              <a:rPr lang="en-US" sz="6400" dirty="0"/>
              <a:t>Georgia House of Representatives</a:t>
            </a:r>
          </a:p>
          <a:p>
            <a:pPr marL="285750" indent="-285750">
              <a:buFont typeface="Arial" panose="020B0604020202020204" pitchFamily="34" charset="0"/>
              <a:buChar char="•"/>
            </a:pPr>
            <a:r>
              <a:rPr lang="en-US" sz="6400" dirty="0"/>
              <a:t>Girl Talk</a:t>
            </a:r>
          </a:p>
          <a:p>
            <a:pPr marL="285750" indent="-285750">
              <a:buFont typeface="Arial" panose="020B0604020202020204" pitchFamily="34" charset="0"/>
              <a:buChar char="•"/>
            </a:pPr>
            <a:r>
              <a:rPr lang="en-US" sz="6400" dirty="0"/>
              <a:t>Hot 107.9 Radio One ATL</a:t>
            </a:r>
          </a:p>
          <a:p>
            <a:pPr marL="285750" indent="-285750">
              <a:buFont typeface="Arial" panose="020B0604020202020204" pitchFamily="34" charset="0"/>
              <a:buChar char="•"/>
            </a:pPr>
            <a:r>
              <a:rPr lang="en-US" sz="6400" dirty="0"/>
              <a:t>Kicks 101.5</a:t>
            </a:r>
          </a:p>
          <a:p>
            <a:pPr marL="285750" indent="-285750">
              <a:buFont typeface="Arial" panose="020B0604020202020204" pitchFamily="34" charset="0"/>
              <a:buChar char="•"/>
            </a:pPr>
            <a:r>
              <a:rPr lang="en-US" sz="6400" dirty="0"/>
              <a:t>Underground Atlanta</a:t>
            </a:r>
          </a:p>
          <a:p>
            <a:pPr marL="285750" indent="-285750">
              <a:buFont typeface="Arial" panose="020B0604020202020204" pitchFamily="34" charset="0"/>
              <a:buChar char="•"/>
            </a:pPr>
            <a:r>
              <a:rPr lang="en-US" sz="6400" dirty="0"/>
              <a:t>Six Flags Over Georgia</a:t>
            </a:r>
          </a:p>
          <a:p>
            <a:endParaRPr lang="en-US" dirty="0"/>
          </a:p>
        </p:txBody>
      </p:sp>
      <p:sp>
        <p:nvSpPr>
          <p:cNvPr id="4" name="Content Placeholder 2"/>
          <p:cNvSpPr txBox="1">
            <a:spLocks/>
          </p:cNvSpPr>
          <p:nvPr/>
        </p:nvSpPr>
        <p:spPr>
          <a:xfrm>
            <a:off x="5809786" y="780586"/>
            <a:ext cx="3334214" cy="5742878"/>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6400" dirty="0"/>
              <a:t>Georgia State Capital</a:t>
            </a:r>
          </a:p>
          <a:p>
            <a:pPr marL="285750" indent="-285750">
              <a:buFont typeface="Arial" panose="020B0604020202020204" pitchFamily="34" charset="0"/>
              <a:buChar char="•"/>
            </a:pPr>
            <a:r>
              <a:rPr lang="en-US" sz="6400" dirty="0"/>
              <a:t>Cobb County Jail</a:t>
            </a:r>
          </a:p>
          <a:p>
            <a:pPr marL="285750" indent="-285750">
              <a:buFont typeface="Arial" panose="020B0604020202020204" pitchFamily="34" charset="0"/>
              <a:buChar char="•"/>
            </a:pPr>
            <a:r>
              <a:rPr lang="en-US" sz="6400" dirty="0" err="1"/>
              <a:t>Dekalb</a:t>
            </a:r>
            <a:r>
              <a:rPr lang="en-US" sz="6400" dirty="0"/>
              <a:t> County Police Department</a:t>
            </a:r>
          </a:p>
          <a:p>
            <a:pPr marL="285750" indent="-285750">
              <a:buFont typeface="Arial" panose="020B0604020202020204" pitchFamily="34" charset="0"/>
              <a:buChar char="•"/>
            </a:pPr>
            <a:r>
              <a:rPr lang="en-US" sz="6400" dirty="0"/>
              <a:t>Department of Natural Resources - Law Enforcement</a:t>
            </a:r>
          </a:p>
          <a:p>
            <a:pPr marL="285750" indent="-285750">
              <a:buFont typeface="Arial" panose="020B0604020202020204" pitchFamily="34" charset="0"/>
              <a:buChar char="•"/>
            </a:pPr>
            <a:r>
              <a:rPr lang="en-US" sz="6400" dirty="0"/>
              <a:t>FBI</a:t>
            </a:r>
          </a:p>
          <a:p>
            <a:pPr marL="285750" indent="-285750">
              <a:buFont typeface="Arial" panose="020B0604020202020204" pitchFamily="34" charset="0"/>
              <a:buChar char="•"/>
            </a:pPr>
            <a:r>
              <a:rPr lang="en-US" sz="6400" dirty="0"/>
              <a:t>Ga Department of Public Safety</a:t>
            </a:r>
          </a:p>
          <a:p>
            <a:pPr marL="285750" indent="-285750">
              <a:buFont typeface="Arial" panose="020B0604020202020204" pitchFamily="34" charset="0"/>
              <a:buChar char="•"/>
            </a:pPr>
            <a:r>
              <a:rPr lang="en-US" sz="6400" dirty="0"/>
              <a:t>United States Marshal Service</a:t>
            </a:r>
          </a:p>
          <a:p>
            <a:pPr marL="285750" indent="-285750">
              <a:buFont typeface="Arial" panose="020B0604020202020204" pitchFamily="34" charset="0"/>
              <a:buChar char="•"/>
            </a:pPr>
            <a:r>
              <a:rPr lang="en-US" sz="6400" dirty="0"/>
              <a:t>Department of Defense</a:t>
            </a:r>
          </a:p>
          <a:p>
            <a:pPr marL="285750" indent="-285750">
              <a:buFont typeface="Arial" panose="020B0604020202020204" pitchFamily="34" charset="0"/>
              <a:buChar char="•"/>
            </a:pPr>
            <a:r>
              <a:rPr lang="en-US" sz="6400" dirty="0"/>
              <a:t>Atlanta Police Department</a:t>
            </a:r>
          </a:p>
          <a:p>
            <a:pPr marL="285750" indent="-285750">
              <a:buFont typeface="Arial" panose="020B0604020202020204" pitchFamily="34" charset="0"/>
              <a:buChar char="•"/>
            </a:pPr>
            <a:r>
              <a:rPr lang="en-US" sz="6400" dirty="0"/>
              <a:t>11Alive</a:t>
            </a:r>
          </a:p>
          <a:p>
            <a:pPr marL="285750" indent="-285750">
              <a:buFont typeface="Arial" panose="020B0604020202020204" pitchFamily="34" charset="0"/>
              <a:buChar char="•"/>
            </a:pPr>
            <a:r>
              <a:rPr lang="en-US" sz="6400" dirty="0"/>
              <a:t>Kennesaw Mountain National Battlefield Park</a:t>
            </a:r>
          </a:p>
          <a:p>
            <a:pPr marL="285750" indent="-285750">
              <a:buFont typeface="Arial" panose="020B0604020202020204" pitchFamily="34" charset="0"/>
              <a:buChar char="•"/>
            </a:pPr>
            <a:r>
              <a:rPr lang="en-US" sz="6400" dirty="0" err="1"/>
              <a:t>Gingrey</a:t>
            </a:r>
            <a:r>
              <a:rPr lang="en-US" sz="6400" dirty="0"/>
              <a:t> for Senate</a:t>
            </a:r>
          </a:p>
          <a:p>
            <a:pPr marL="285750" indent="-285750">
              <a:buFont typeface="Arial" panose="020B0604020202020204" pitchFamily="34" charset="0"/>
              <a:buChar char="•"/>
            </a:pPr>
            <a:r>
              <a:rPr lang="en-US" sz="6400" dirty="0"/>
              <a:t>Council for Quality Growth</a:t>
            </a:r>
          </a:p>
          <a:p>
            <a:pPr marL="285750" indent="-285750">
              <a:buFont typeface="Arial" panose="020B0604020202020204" pitchFamily="34" charset="0"/>
              <a:buChar char="•"/>
            </a:pPr>
            <a:r>
              <a:rPr lang="en-US" sz="6400" dirty="0"/>
              <a:t>Scot Turner for State House Campaign</a:t>
            </a:r>
          </a:p>
          <a:p>
            <a:pPr marL="285750" indent="-285750">
              <a:buFont typeface="Arial" panose="020B0604020202020204" pitchFamily="34" charset="0"/>
              <a:buChar char="•"/>
            </a:pPr>
            <a:r>
              <a:rPr lang="en-US" sz="6400" dirty="0"/>
              <a:t>American Lung Association in Georgia</a:t>
            </a:r>
          </a:p>
          <a:p>
            <a:pPr marL="285750" indent="-285750">
              <a:buFont typeface="Arial" panose="020B0604020202020204" pitchFamily="34" charset="0"/>
              <a:buChar char="•"/>
            </a:pPr>
            <a:r>
              <a:rPr lang="en-US" sz="6400" dirty="0"/>
              <a:t>Starbucks</a:t>
            </a:r>
          </a:p>
          <a:p>
            <a:pPr marL="285750" indent="-285750">
              <a:buFont typeface="Arial" panose="020B0604020202020204" pitchFamily="34" charset="0"/>
              <a:buChar char="•"/>
            </a:pPr>
            <a:r>
              <a:rPr lang="en-US" sz="6400" dirty="0" smtClean="0"/>
              <a:t>Wal-Mart</a:t>
            </a:r>
          </a:p>
          <a:p>
            <a:pPr marL="285750" indent="-285750">
              <a:buFont typeface="Arial" panose="020B0604020202020204" pitchFamily="34" charset="0"/>
              <a:buChar char="•"/>
            </a:pPr>
            <a:r>
              <a:rPr lang="en-US" sz="6400" dirty="0" smtClean="0"/>
              <a:t>Home Depot</a:t>
            </a:r>
          </a:p>
          <a:p>
            <a:pPr marL="285750" indent="-285750">
              <a:buFont typeface="Arial" panose="020B0604020202020204" pitchFamily="34" charset="0"/>
              <a:buChar char="•"/>
            </a:pPr>
            <a:r>
              <a:rPr lang="en-US" sz="6400" dirty="0" smtClean="0"/>
              <a:t>Washington Seminar Internship</a:t>
            </a:r>
          </a:p>
          <a:p>
            <a:pPr marL="285750" indent="-285750">
              <a:buFont typeface="Arial" panose="020B0604020202020204" pitchFamily="34" charset="0"/>
              <a:buChar char="•"/>
            </a:pPr>
            <a:r>
              <a:rPr lang="en-US" sz="6400" dirty="0" smtClean="0"/>
              <a:t>Georgia Legislative Internship</a:t>
            </a:r>
            <a:endParaRPr lang="en-US" sz="6400" dirty="0"/>
          </a:p>
          <a:p>
            <a:pPr marL="285750" indent="-285750">
              <a:buFont typeface="Arial" panose="020B0604020202020204" pitchFamily="34" charset="0"/>
              <a:buChar char="•"/>
            </a:pPr>
            <a:r>
              <a:rPr lang="en-US" sz="6400" dirty="0"/>
              <a:t>And many more!!</a:t>
            </a:r>
          </a:p>
          <a:p>
            <a:endParaRPr lang="en-US" dirty="0"/>
          </a:p>
        </p:txBody>
      </p:sp>
    </p:spTree>
    <p:extLst>
      <p:ext uri="{BB962C8B-B14F-4D97-AF65-F5344CB8AC3E}">
        <p14:creationId xmlns:p14="http://schemas.microsoft.com/office/powerpoint/2010/main" val="1645465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903" y="29311"/>
            <a:ext cx="8229600" cy="1063509"/>
          </a:xfrm>
        </p:spPr>
        <p:txBody>
          <a:bodyPr/>
          <a:lstStyle/>
          <a:p>
            <a:r>
              <a:rPr lang="en-US" dirty="0" smtClean="0"/>
              <a:t>Study Abroad</a:t>
            </a:r>
            <a:endParaRPr lang="en-US" dirty="0"/>
          </a:p>
        </p:txBody>
      </p:sp>
      <p:sp>
        <p:nvSpPr>
          <p:cNvPr id="4" name="Content Placeholder 3"/>
          <p:cNvSpPr>
            <a:spLocks noGrp="1"/>
          </p:cNvSpPr>
          <p:nvPr>
            <p:ph idx="1"/>
          </p:nvPr>
        </p:nvSpPr>
        <p:spPr>
          <a:xfrm>
            <a:off x="2245979" y="1629481"/>
            <a:ext cx="5799137" cy="185897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buNone/>
            </a:pPr>
            <a:r>
              <a:rPr lang="en-US" sz="1400" dirty="0" smtClean="0"/>
              <a:t>Argentina</a:t>
            </a:r>
          </a:p>
          <a:p>
            <a:pPr indent="0">
              <a:buNone/>
            </a:pPr>
            <a:r>
              <a:rPr lang="en-US" sz="1400" dirty="0" smtClean="0"/>
              <a:t>Australia</a:t>
            </a:r>
          </a:p>
          <a:p>
            <a:pPr indent="0">
              <a:buNone/>
            </a:pPr>
            <a:r>
              <a:rPr lang="en-US" sz="1400" dirty="0" smtClean="0"/>
              <a:t>Austria</a:t>
            </a:r>
          </a:p>
          <a:p>
            <a:pPr indent="0">
              <a:buNone/>
            </a:pPr>
            <a:r>
              <a:rPr lang="en-US" sz="1400" dirty="0" smtClean="0"/>
              <a:t>Belgium</a:t>
            </a:r>
          </a:p>
          <a:p>
            <a:pPr indent="0">
              <a:buNone/>
            </a:pPr>
            <a:r>
              <a:rPr lang="en-US" sz="1400" dirty="0" smtClean="0"/>
              <a:t>Belize</a:t>
            </a:r>
          </a:p>
          <a:p>
            <a:pPr indent="0">
              <a:buNone/>
            </a:pPr>
            <a:r>
              <a:rPr lang="en-US" sz="1400" dirty="0" smtClean="0"/>
              <a:t>Brazil </a:t>
            </a:r>
          </a:p>
          <a:p>
            <a:pPr indent="0">
              <a:buNone/>
            </a:pPr>
            <a:r>
              <a:rPr lang="en-US" sz="1400" dirty="0" smtClean="0"/>
              <a:t>Canada</a:t>
            </a:r>
            <a:endParaRPr lang="en-US" sz="1400" dirty="0"/>
          </a:p>
        </p:txBody>
      </p:sp>
      <p:sp>
        <p:nvSpPr>
          <p:cNvPr id="5" name="Rectangle 4"/>
          <p:cNvSpPr/>
          <p:nvPr/>
        </p:nvSpPr>
        <p:spPr>
          <a:xfrm>
            <a:off x="2244137" y="3409697"/>
            <a:ext cx="1173494" cy="160043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Chile</a:t>
            </a:r>
          </a:p>
          <a:p>
            <a:r>
              <a:rPr lang="en-US" sz="1400" dirty="0" smtClean="0"/>
              <a:t>China</a:t>
            </a:r>
          </a:p>
          <a:p>
            <a:r>
              <a:rPr lang="en-US" sz="1400" dirty="0" smtClean="0"/>
              <a:t>Colombia</a:t>
            </a:r>
          </a:p>
          <a:p>
            <a:r>
              <a:rPr lang="en-US" sz="1400" dirty="0" smtClean="0"/>
              <a:t>Costa Rica</a:t>
            </a:r>
          </a:p>
          <a:p>
            <a:r>
              <a:rPr lang="en-US" sz="1400" dirty="0" smtClean="0"/>
              <a:t>Denmark</a:t>
            </a:r>
          </a:p>
          <a:p>
            <a:r>
              <a:rPr lang="en-US" sz="1400" dirty="0" smtClean="0"/>
              <a:t>Fiji</a:t>
            </a:r>
          </a:p>
          <a:p>
            <a:r>
              <a:rPr lang="en-US" sz="1400" dirty="0" smtClean="0"/>
              <a:t>Finland </a:t>
            </a:r>
            <a:endParaRPr lang="en-US" sz="1400" dirty="0"/>
          </a:p>
        </p:txBody>
      </p:sp>
      <p:sp>
        <p:nvSpPr>
          <p:cNvPr id="6" name="Rectangle 5"/>
          <p:cNvSpPr/>
          <p:nvPr/>
        </p:nvSpPr>
        <p:spPr>
          <a:xfrm>
            <a:off x="3323063" y="1619283"/>
            <a:ext cx="1320750" cy="181588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France</a:t>
            </a:r>
          </a:p>
          <a:p>
            <a:r>
              <a:rPr lang="en-US" sz="1400" dirty="0" smtClean="0"/>
              <a:t>Germany </a:t>
            </a:r>
          </a:p>
          <a:p>
            <a:r>
              <a:rPr lang="en-US" sz="1400" dirty="0" smtClean="0"/>
              <a:t>Ghana</a:t>
            </a:r>
          </a:p>
          <a:p>
            <a:r>
              <a:rPr lang="en-US" sz="1400" dirty="0" smtClean="0"/>
              <a:t>Greece</a:t>
            </a:r>
          </a:p>
          <a:p>
            <a:r>
              <a:rPr lang="en-US" sz="1400" dirty="0" smtClean="0"/>
              <a:t>Guinea Bissau</a:t>
            </a:r>
          </a:p>
          <a:p>
            <a:r>
              <a:rPr lang="en-US" sz="1400" dirty="0" smtClean="0"/>
              <a:t>Hong Kong</a:t>
            </a:r>
          </a:p>
          <a:p>
            <a:r>
              <a:rPr lang="en-US" sz="1400" dirty="0" smtClean="0"/>
              <a:t>Hungary</a:t>
            </a:r>
          </a:p>
          <a:p>
            <a:r>
              <a:rPr lang="en-US" sz="1400" dirty="0" smtClean="0"/>
              <a:t>Iceland</a:t>
            </a:r>
            <a:endParaRPr lang="en-US" sz="1400" dirty="0"/>
          </a:p>
        </p:txBody>
      </p:sp>
      <p:sp>
        <p:nvSpPr>
          <p:cNvPr id="7" name="Rectangle 6"/>
          <p:cNvSpPr/>
          <p:nvPr/>
        </p:nvSpPr>
        <p:spPr>
          <a:xfrm>
            <a:off x="3344771" y="3284421"/>
            <a:ext cx="998377" cy="160043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India</a:t>
            </a:r>
          </a:p>
          <a:p>
            <a:r>
              <a:rPr lang="en-US" sz="1400" dirty="0" smtClean="0"/>
              <a:t>Indonesia</a:t>
            </a:r>
          </a:p>
          <a:p>
            <a:r>
              <a:rPr lang="en-US" sz="1400" dirty="0" smtClean="0"/>
              <a:t>Italy</a:t>
            </a:r>
          </a:p>
          <a:p>
            <a:r>
              <a:rPr lang="en-US" sz="1400" dirty="0" smtClean="0"/>
              <a:t>Japan</a:t>
            </a:r>
          </a:p>
          <a:p>
            <a:r>
              <a:rPr lang="en-US" sz="1400" dirty="0" smtClean="0"/>
              <a:t>Latvia </a:t>
            </a:r>
          </a:p>
          <a:p>
            <a:r>
              <a:rPr lang="en-US" sz="1400" dirty="0" smtClean="0"/>
              <a:t>Malaysia</a:t>
            </a:r>
          </a:p>
          <a:p>
            <a:r>
              <a:rPr lang="en-US" sz="1400" dirty="0" smtClean="0"/>
              <a:t>Malta</a:t>
            </a:r>
            <a:endParaRPr lang="en-US" sz="1400" dirty="0"/>
          </a:p>
        </p:txBody>
      </p:sp>
      <p:sp>
        <p:nvSpPr>
          <p:cNvPr id="8" name="Rectangle 7"/>
          <p:cNvSpPr/>
          <p:nvPr/>
        </p:nvSpPr>
        <p:spPr>
          <a:xfrm>
            <a:off x="4643815" y="1659042"/>
            <a:ext cx="1304106" cy="159219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Martinique</a:t>
            </a:r>
          </a:p>
          <a:p>
            <a:r>
              <a:rPr lang="en-US" sz="1400" dirty="0" smtClean="0"/>
              <a:t>Mexico</a:t>
            </a:r>
          </a:p>
          <a:p>
            <a:r>
              <a:rPr lang="en-US" sz="1400" dirty="0" smtClean="0"/>
              <a:t>Morocco</a:t>
            </a:r>
          </a:p>
          <a:p>
            <a:r>
              <a:rPr lang="en-US" sz="1400" dirty="0" smtClean="0"/>
              <a:t>Netherlands</a:t>
            </a:r>
          </a:p>
          <a:p>
            <a:r>
              <a:rPr lang="en-US" sz="1400" dirty="0" smtClean="0"/>
              <a:t>New Zealand</a:t>
            </a:r>
          </a:p>
          <a:p>
            <a:r>
              <a:rPr lang="en-US" sz="1400" dirty="0" smtClean="0"/>
              <a:t>Nicaragua</a:t>
            </a:r>
          </a:p>
          <a:p>
            <a:r>
              <a:rPr lang="en-US" sz="1400" dirty="0" smtClean="0"/>
              <a:t>Norway</a:t>
            </a:r>
          </a:p>
        </p:txBody>
      </p:sp>
      <p:sp>
        <p:nvSpPr>
          <p:cNvPr id="9" name="Rectangle 8"/>
          <p:cNvSpPr/>
          <p:nvPr/>
        </p:nvSpPr>
        <p:spPr>
          <a:xfrm>
            <a:off x="4643814" y="3186963"/>
            <a:ext cx="1231636" cy="160043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Peru</a:t>
            </a:r>
          </a:p>
          <a:p>
            <a:r>
              <a:rPr lang="en-US" sz="1400" dirty="0" smtClean="0"/>
              <a:t>Poland</a:t>
            </a:r>
          </a:p>
          <a:p>
            <a:r>
              <a:rPr lang="en-US" sz="1400" dirty="0" smtClean="0"/>
              <a:t>Puerto Rico</a:t>
            </a:r>
          </a:p>
          <a:p>
            <a:r>
              <a:rPr lang="en-US" sz="1400" dirty="0" smtClean="0"/>
              <a:t>Russia</a:t>
            </a:r>
          </a:p>
          <a:p>
            <a:r>
              <a:rPr lang="en-US" sz="1400" dirty="0" smtClean="0"/>
              <a:t>South Africa</a:t>
            </a:r>
          </a:p>
          <a:p>
            <a:r>
              <a:rPr lang="en-US" sz="1400" dirty="0" smtClean="0"/>
              <a:t>South Korea</a:t>
            </a:r>
          </a:p>
          <a:p>
            <a:r>
              <a:rPr lang="en-US" sz="1400" dirty="0" smtClean="0"/>
              <a:t>Spain</a:t>
            </a:r>
            <a:endParaRPr lang="en-US" sz="1400" dirty="0"/>
          </a:p>
        </p:txBody>
      </p:sp>
      <p:sp>
        <p:nvSpPr>
          <p:cNvPr id="10" name="Rectangle 9"/>
          <p:cNvSpPr/>
          <p:nvPr/>
        </p:nvSpPr>
        <p:spPr>
          <a:xfrm>
            <a:off x="4643814" y="4714884"/>
            <a:ext cx="1088965" cy="160043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Sweden</a:t>
            </a:r>
          </a:p>
          <a:p>
            <a:r>
              <a:rPr lang="en-US" sz="1400" dirty="0" smtClean="0"/>
              <a:t>Switzerland</a:t>
            </a:r>
          </a:p>
          <a:p>
            <a:r>
              <a:rPr lang="en-US" sz="1400" dirty="0" smtClean="0"/>
              <a:t>Taiwan</a:t>
            </a:r>
          </a:p>
          <a:p>
            <a:r>
              <a:rPr lang="en-US" sz="1400" dirty="0" smtClean="0"/>
              <a:t>Thailand</a:t>
            </a:r>
          </a:p>
          <a:p>
            <a:r>
              <a:rPr lang="en-US" sz="1400" dirty="0" smtClean="0"/>
              <a:t>Turkey</a:t>
            </a:r>
          </a:p>
          <a:p>
            <a:r>
              <a:rPr lang="en-US" sz="1400" dirty="0" smtClean="0"/>
              <a:t>UK</a:t>
            </a:r>
          </a:p>
          <a:p>
            <a:r>
              <a:rPr lang="en-US" sz="1400" dirty="0" smtClean="0"/>
              <a:t>Uruguay</a:t>
            </a:r>
          </a:p>
        </p:txBody>
      </p:sp>
      <p:pic>
        <p:nvPicPr>
          <p:cNvPr id="11" name="Picture 10"/>
          <p:cNvPicPr>
            <a:picLocks noChangeAspect="1"/>
          </p:cNvPicPr>
          <p:nvPr/>
        </p:nvPicPr>
        <p:blipFill>
          <a:blip r:embed="rId2"/>
          <a:stretch>
            <a:fillRect/>
          </a:stretch>
        </p:blipFill>
        <p:spPr>
          <a:xfrm>
            <a:off x="6008019" y="2849058"/>
            <a:ext cx="2889754" cy="3590855"/>
          </a:xfrm>
          <a:prstGeom prst="rect">
            <a:avLst/>
          </a:prstGeom>
        </p:spPr>
      </p:pic>
      <p:pic>
        <p:nvPicPr>
          <p:cNvPr id="12" name="Picture 11"/>
          <p:cNvPicPr>
            <a:picLocks noChangeAspect="1"/>
          </p:cNvPicPr>
          <p:nvPr/>
        </p:nvPicPr>
        <p:blipFill>
          <a:blip r:embed="rId3"/>
          <a:stretch>
            <a:fillRect/>
          </a:stretch>
        </p:blipFill>
        <p:spPr>
          <a:xfrm>
            <a:off x="891709" y="5038343"/>
            <a:ext cx="3462828" cy="174360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2900" y="840880"/>
            <a:ext cx="3490814" cy="1629731"/>
          </a:xfrm>
          <a:prstGeom prst="rect">
            <a:avLst/>
          </a:prstGeom>
          <a:ln>
            <a:noFill/>
          </a:ln>
          <a:effectLst>
            <a:softEdge rad="112500"/>
          </a:effectLst>
        </p:spPr>
      </p:pic>
    </p:spTree>
    <p:extLst>
      <p:ext uri="{BB962C8B-B14F-4D97-AF65-F5344CB8AC3E}">
        <p14:creationId xmlns:p14="http://schemas.microsoft.com/office/powerpoint/2010/main" val="256101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190" y="-24464"/>
            <a:ext cx="3144643" cy="602165"/>
          </a:xfrm>
        </p:spPr>
        <p:txBody>
          <a:bodyPr>
            <a:normAutofit fontScale="90000"/>
          </a:bodyPr>
          <a:lstStyle/>
          <a:p>
            <a:r>
              <a:rPr lang="en-US" dirty="0" smtClean="0"/>
              <a:t>Careers</a:t>
            </a:r>
            <a:endParaRPr lang="en-US" dirty="0"/>
          </a:p>
        </p:txBody>
      </p:sp>
      <p:sp>
        <p:nvSpPr>
          <p:cNvPr id="4" name="Content Placeholder 3"/>
          <p:cNvSpPr>
            <a:spLocks noGrp="1"/>
          </p:cNvSpPr>
          <p:nvPr>
            <p:ph idx="1"/>
          </p:nvPr>
        </p:nvSpPr>
        <p:spPr>
          <a:xfrm>
            <a:off x="2720897" y="428462"/>
            <a:ext cx="7104063" cy="651255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buNone/>
            </a:pPr>
            <a:r>
              <a:rPr lang="en-US" sz="1400" dirty="0" smtClean="0"/>
              <a:t>	Field Archaeologist			Patient/Client Advocate</a:t>
            </a:r>
          </a:p>
          <a:p>
            <a:pPr indent="0">
              <a:buNone/>
            </a:pPr>
            <a:r>
              <a:rPr lang="en-US" sz="1400" dirty="0" smtClean="0"/>
              <a:t>	Museum Curator				Career or Vocational Counselor			</a:t>
            </a:r>
          </a:p>
          <a:p>
            <a:pPr indent="0">
              <a:buNone/>
            </a:pPr>
            <a:r>
              <a:rPr lang="en-US" sz="1400" dirty="0" smtClean="0"/>
              <a:t>	Public </a:t>
            </a:r>
            <a:r>
              <a:rPr lang="en-US" sz="1400" dirty="0"/>
              <a:t>Information </a:t>
            </a:r>
            <a:r>
              <a:rPr lang="en-US" sz="1400" dirty="0" smtClean="0"/>
              <a:t>Officer		School Psychologist (M.S. or </a:t>
            </a:r>
            <a:r>
              <a:rPr lang="en-US" sz="1400" dirty="0" err="1" smtClean="0"/>
              <a:t>Ph.D</a:t>
            </a:r>
            <a:r>
              <a:rPr lang="en-US" sz="1400" dirty="0" smtClean="0"/>
              <a:t>)</a:t>
            </a:r>
          </a:p>
          <a:p>
            <a:pPr indent="0">
              <a:buNone/>
            </a:pPr>
            <a:r>
              <a:rPr lang="en-US" sz="1400" dirty="0" smtClean="0"/>
              <a:t>	Sales Representative			Counselor (M.S. or </a:t>
            </a:r>
            <a:r>
              <a:rPr lang="en-US" sz="1400" dirty="0" err="1" smtClean="0"/>
              <a:t>Ph.D</a:t>
            </a:r>
            <a:r>
              <a:rPr lang="en-US" sz="1400" dirty="0" smtClean="0"/>
              <a:t>)</a:t>
            </a:r>
          </a:p>
          <a:p>
            <a:pPr lvl="1" indent="0">
              <a:buNone/>
            </a:pPr>
            <a:r>
              <a:rPr lang="en-US" sz="1400" dirty="0" smtClean="0"/>
              <a:t>Advertising Specialist				</a:t>
            </a:r>
          </a:p>
          <a:p>
            <a:pPr indent="0">
              <a:buNone/>
            </a:pPr>
            <a:r>
              <a:rPr lang="en-US" sz="1400" dirty="0" smtClean="0"/>
              <a:t>	Account </a:t>
            </a:r>
            <a:r>
              <a:rPr lang="en-US" sz="1400" dirty="0"/>
              <a:t>Executive </a:t>
            </a:r>
            <a:r>
              <a:rPr lang="en-US" sz="1400" dirty="0" smtClean="0"/>
              <a:t>Manager</a:t>
            </a:r>
          </a:p>
          <a:p>
            <a:pPr indent="0">
              <a:buNone/>
            </a:pPr>
            <a:r>
              <a:rPr lang="en-US" sz="1400" dirty="0" smtClean="0"/>
              <a:t>	Broadcasting </a:t>
            </a:r>
            <a:r>
              <a:rPr lang="en-US" sz="1400" dirty="0"/>
              <a:t>Station </a:t>
            </a:r>
            <a:r>
              <a:rPr lang="en-US" sz="1400" dirty="0" smtClean="0"/>
              <a:t>Manager</a:t>
            </a:r>
          </a:p>
          <a:p>
            <a:pPr indent="0">
              <a:buNone/>
            </a:pPr>
            <a:r>
              <a:rPr lang="en-US" sz="1400" dirty="0" smtClean="0"/>
              <a:t>	Announcer</a:t>
            </a:r>
          </a:p>
          <a:p>
            <a:pPr indent="0">
              <a:buNone/>
            </a:pPr>
            <a:r>
              <a:rPr lang="en-US" sz="1400" dirty="0" smtClean="0"/>
              <a:t>	Corporate </a:t>
            </a:r>
            <a:r>
              <a:rPr lang="en-US" sz="1400" dirty="0"/>
              <a:t>Public </a:t>
            </a:r>
            <a:r>
              <a:rPr lang="en-US" sz="1400" dirty="0" smtClean="0"/>
              <a:t>Affairs</a:t>
            </a:r>
          </a:p>
          <a:p>
            <a:pPr indent="0">
              <a:buNone/>
            </a:pPr>
            <a:r>
              <a:rPr lang="en-US" sz="1400" dirty="0" smtClean="0"/>
              <a:t>	Campaign Director</a:t>
            </a:r>
          </a:p>
          <a:p>
            <a:pPr indent="0">
              <a:buNone/>
            </a:pPr>
            <a:r>
              <a:rPr lang="en-US" sz="1400" dirty="0" smtClean="0"/>
              <a:t>	CIA Agent</a:t>
            </a:r>
          </a:p>
          <a:p>
            <a:pPr indent="0">
              <a:buNone/>
            </a:pPr>
            <a:r>
              <a:rPr lang="en-US" sz="1400" dirty="0" smtClean="0"/>
              <a:t>	Deputy Marshall</a:t>
            </a:r>
          </a:p>
          <a:p>
            <a:pPr indent="0">
              <a:buNone/>
            </a:pPr>
            <a:r>
              <a:rPr lang="en-US" sz="1400" dirty="0" smtClean="0"/>
              <a:t>	Police Detective</a:t>
            </a:r>
          </a:p>
          <a:p>
            <a:pPr indent="0">
              <a:buNone/>
            </a:pPr>
            <a:r>
              <a:rPr lang="en-US" sz="1400" dirty="0" smtClean="0"/>
              <a:t>	Secret </a:t>
            </a:r>
            <a:r>
              <a:rPr lang="en-US" sz="1400" dirty="0"/>
              <a:t>Service </a:t>
            </a:r>
            <a:r>
              <a:rPr lang="en-US" sz="1400" dirty="0" smtClean="0"/>
              <a:t>Agent</a:t>
            </a:r>
          </a:p>
          <a:p>
            <a:pPr indent="0">
              <a:buNone/>
            </a:pPr>
            <a:r>
              <a:rPr lang="en-US" sz="1400" dirty="0" smtClean="0"/>
              <a:t>	Environmental </a:t>
            </a:r>
            <a:r>
              <a:rPr lang="en-US" sz="1400" dirty="0"/>
              <a:t>Conservation </a:t>
            </a:r>
            <a:r>
              <a:rPr lang="en-US" sz="1400" dirty="0" smtClean="0"/>
              <a:t>Officer</a:t>
            </a:r>
          </a:p>
          <a:p>
            <a:pPr indent="0">
              <a:buNone/>
            </a:pPr>
            <a:r>
              <a:rPr lang="en-US" sz="1400" dirty="0" smtClean="0"/>
              <a:t>	Librarian</a:t>
            </a:r>
          </a:p>
          <a:p>
            <a:pPr indent="0">
              <a:buNone/>
            </a:pPr>
            <a:r>
              <a:rPr lang="en-US" sz="1400" dirty="0" smtClean="0"/>
              <a:t>	Speechwriter</a:t>
            </a:r>
          </a:p>
          <a:p>
            <a:pPr indent="0">
              <a:buNone/>
            </a:pPr>
            <a:r>
              <a:rPr lang="en-US" sz="1400" dirty="0" smtClean="0"/>
              <a:t>	Lobbyist</a:t>
            </a:r>
          </a:p>
          <a:p>
            <a:pPr indent="0">
              <a:buNone/>
            </a:pPr>
            <a:r>
              <a:rPr lang="en-US" sz="1400" dirty="0" smtClean="0"/>
              <a:t>	Personnel Manager</a:t>
            </a:r>
          </a:p>
          <a:p>
            <a:pPr indent="0">
              <a:buNone/>
            </a:pPr>
            <a:r>
              <a:rPr lang="en-US" sz="1400" dirty="0" smtClean="0"/>
              <a:t>	Public </a:t>
            </a:r>
            <a:r>
              <a:rPr lang="en-US" sz="1400" dirty="0"/>
              <a:t>Relations </a:t>
            </a:r>
            <a:r>
              <a:rPr lang="en-US" sz="1400" dirty="0" smtClean="0"/>
              <a:t>Staffer</a:t>
            </a:r>
          </a:p>
          <a:p>
            <a:pPr indent="0">
              <a:buNone/>
            </a:pPr>
            <a:r>
              <a:rPr lang="en-US" sz="1400" dirty="0" smtClean="0"/>
              <a:t>	Researcher</a:t>
            </a:r>
          </a:p>
          <a:p>
            <a:pPr indent="0">
              <a:buNone/>
            </a:pPr>
            <a:r>
              <a:rPr lang="en-US" sz="1400" dirty="0" smtClean="0"/>
              <a:t>	Mental Health technician</a:t>
            </a:r>
          </a:p>
          <a:p>
            <a:pPr indent="0">
              <a:buNone/>
            </a:pPr>
            <a:r>
              <a:rPr lang="en-US" sz="1400" dirty="0" smtClean="0"/>
              <a:t>	Case Manager</a:t>
            </a:r>
          </a:p>
          <a:p>
            <a:pPr indent="0">
              <a:buNone/>
            </a:pPr>
            <a:r>
              <a:rPr lang="en-US" sz="1400" dirty="0"/>
              <a:t>	</a:t>
            </a:r>
            <a:r>
              <a:rPr lang="en-US" sz="1400" dirty="0" smtClean="0"/>
              <a:t>User Experience Researcher</a:t>
            </a:r>
          </a:p>
          <a:p>
            <a:pPr indent="0">
              <a:buNone/>
            </a:pPr>
            <a:r>
              <a:rPr lang="en-US" sz="1400" dirty="0"/>
              <a:t>	</a:t>
            </a:r>
            <a:r>
              <a:rPr lang="en-US" sz="1400" dirty="0" smtClean="0"/>
              <a:t>Technical Trainer</a:t>
            </a:r>
          </a:p>
        </p:txBody>
      </p:sp>
      <p:sp>
        <p:nvSpPr>
          <p:cNvPr id="5" name="Rectangle 4"/>
          <p:cNvSpPr/>
          <p:nvPr/>
        </p:nvSpPr>
        <p:spPr>
          <a:xfrm>
            <a:off x="5897262" y="1494263"/>
            <a:ext cx="3525518" cy="483209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Social Studies Teacher</a:t>
            </a:r>
          </a:p>
          <a:p>
            <a:r>
              <a:rPr lang="en-US" sz="1400" dirty="0" smtClean="0"/>
              <a:t>Business Manager</a:t>
            </a:r>
          </a:p>
          <a:p>
            <a:r>
              <a:rPr lang="en-US" sz="1400" dirty="0" smtClean="0"/>
              <a:t>Public Historian</a:t>
            </a:r>
          </a:p>
          <a:p>
            <a:r>
              <a:rPr lang="en-US" sz="1400" dirty="0" smtClean="0"/>
              <a:t>Manager Non-Governmental Organization</a:t>
            </a:r>
          </a:p>
          <a:p>
            <a:r>
              <a:rPr lang="en-US" sz="1400" dirty="0" smtClean="0"/>
              <a:t>Minister</a:t>
            </a:r>
          </a:p>
          <a:p>
            <a:r>
              <a:rPr lang="en-US" sz="1400" dirty="0" smtClean="0"/>
              <a:t>Archivist</a:t>
            </a:r>
          </a:p>
          <a:p>
            <a:r>
              <a:rPr lang="en-US" sz="1400" dirty="0" smtClean="0"/>
              <a:t>Diplomatic Services</a:t>
            </a:r>
          </a:p>
          <a:p>
            <a:r>
              <a:rPr lang="en-US" sz="1400" dirty="0" smtClean="0"/>
              <a:t>Government Services</a:t>
            </a:r>
          </a:p>
          <a:p>
            <a:r>
              <a:rPr lang="en-US" sz="1400" dirty="0" smtClean="0"/>
              <a:t>IT Support</a:t>
            </a:r>
          </a:p>
          <a:p>
            <a:r>
              <a:rPr lang="en-US" sz="1400" dirty="0" smtClean="0"/>
              <a:t>Technical Communicator</a:t>
            </a:r>
          </a:p>
          <a:p>
            <a:r>
              <a:rPr lang="en-US" sz="1400" dirty="0" smtClean="0"/>
              <a:t>Interactive Designer</a:t>
            </a:r>
          </a:p>
          <a:p>
            <a:r>
              <a:rPr lang="en-US" sz="1400" dirty="0" smtClean="0"/>
              <a:t>Etc.</a:t>
            </a:r>
            <a:endParaRPr lang="en-US" sz="1300" dirty="0" smtClean="0"/>
          </a:p>
          <a:p>
            <a:pPr marL="285750" indent="-285750">
              <a:buFont typeface="Arial" panose="020B0604020202020204" pitchFamily="34" charset="0"/>
              <a:buChar char="•"/>
            </a:pPr>
            <a:endParaRPr lang="en-US" sz="1300" dirty="0"/>
          </a:p>
          <a:p>
            <a:r>
              <a:rPr lang="en-US" b="1" dirty="0" smtClean="0">
                <a:solidFill>
                  <a:srgbClr val="220EB2"/>
                </a:solidFill>
                <a:latin typeface="Trajan Pro" pitchFamily="18" charset="0"/>
              </a:rPr>
              <a:t>Excellent Preparation for Graduate Study in:</a:t>
            </a:r>
          </a:p>
          <a:p>
            <a:pPr marL="285750" indent="-285750">
              <a:buFont typeface="Arial" panose="020B0604020202020204" pitchFamily="34" charset="0"/>
              <a:buChar char="•"/>
            </a:pPr>
            <a:r>
              <a:rPr lang="en-US" sz="1300" dirty="0" smtClean="0"/>
              <a:t>Law</a:t>
            </a:r>
          </a:p>
          <a:p>
            <a:pPr marL="285750" indent="-285750">
              <a:buFont typeface="Arial" panose="020B0604020202020204" pitchFamily="34" charset="0"/>
              <a:buChar char="•"/>
            </a:pPr>
            <a:r>
              <a:rPr lang="en-US" sz="1300" dirty="0" smtClean="0"/>
              <a:t>Medicine</a:t>
            </a:r>
          </a:p>
          <a:p>
            <a:pPr marL="285750" indent="-285750">
              <a:buFont typeface="Arial" panose="020B0604020202020204" pitchFamily="34" charset="0"/>
              <a:buChar char="•"/>
            </a:pPr>
            <a:r>
              <a:rPr lang="en-US" sz="1300" dirty="0" smtClean="0"/>
              <a:t>Area Studies</a:t>
            </a:r>
          </a:p>
          <a:p>
            <a:pPr marL="285750" indent="-285750">
              <a:buFont typeface="Arial" panose="020B0604020202020204" pitchFamily="34" charset="0"/>
              <a:buChar char="•"/>
            </a:pPr>
            <a:r>
              <a:rPr lang="en-US" sz="1300" dirty="0" smtClean="0"/>
              <a:t>History</a:t>
            </a:r>
          </a:p>
          <a:p>
            <a:pPr marL="285750" indent="-285750">
              <a:buFont typeface="Arial" panose="020B0604020202020204" pitchFamily="34" charset="0"/>
              <a:buChar char="•"/>
            </a:pPr>
            <a:r>
              <a:rPr lang="en-US" sz="1300" dirty="0" smtClean="0"/>
              <a:t>Philosophy</a:t>
            </a:r>
          </a:p>
          <a:p>
            <a:pPr marL="285750" indent="-285750">
              <a:buFont typeface="Arial" panose="020B0604020202020204" pitchFamily="34" charset="0"/>
              <a:buChar char="•"/>
            </a:pPr>
            <a:r>
              <a:rPr lang="en-US" sz="1300" dirty="0" smtClean="0"/>
              <a:t>Public Health</a:t>
            </a:r>
          </a:p>
          <a:p>
            <a:pPr marL="285750" indent="-285750">
              <a:buFont typeface="Arial" panose="020B0604020202020204" pitchFamily="34" charset="0"/>
              <a:buChar char="•"/>
            </a:pPr>
            <a:r>
              <a:rPr lang="en-US" sz="1300" dirty="0" smtClean="0"/>
              <a:t>Etc.</a:t>
            </a:r>
          </a:p>
        </p:txBody>
      </p:sp>
    </p:spTree>
    <p:extLst>
      <p:ext uri="{BB962C8B-B14F-4D97-AF65-F5344CB8AC3E}">
        <p14:creationId xmlns:p14="http://schemas.microsoft.com/office/powerpoint/2010/main" val="1419333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671494" y="911388"/>
            <a:ext cx="6254750" cy="547528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Atlanta Hawks</a:t>
            </a:r>
          </a:p>
          <a:p>
            <a:pPr marL="342900" indent="-342900">
              <a:buFont typeface="Arial" panose="020B0604020202020204" pitchFamily="34" charset="0"/>
              <a:buChar char="•"/>
            </a:pPr>
            <a:r>
              <a:rPr lang="en-US" sz="2000" dirty="0"/>
              <a:t>Coca-Cola</a:t>
            </a:r>
          </a:p>
          <a:p>
            <a:pPr marL="342900" indent="-342900">
              <a:buFont typeface="Arial" panose="020B0604020202020204" pitchFamily="34" charset="0"/>
              <a:buChar char="•"/>
            </a:pPr>
            <a:r>
              <a:rPr lang="en-US" sz="2000" dirty="0"/>
              <a:t>The Carter Center</a:t>
            </a:r>
          </a:p>
          <a:p>
            <a:pPr marL="342900" indent="-342900">
              <a:buFont typeface="Arial" panose="020B0604020202020204" pitchFamily="34" charset="0"/>
              <a:buChar char="•"/>
            </a:pPr>
            <a:r>
              <a:rPr lang="en-US" sz="2000" dirty="0"/>
              <a:t>CNN</a:t>
            </a:r>
          </a:p>
          <a:p>
            <a:pPr marL="342900" indent="-342900">
              <a:buFont typeface="Arial" panose="020B0604020202020204" pitchFamily="34" charset="0"/>
              <a:buChar char="•"/>
            </a:pPr>
            <a:r>
              <a:rPr lang="en-US" sz="2000" dirty="0"/>
              <a:t>The Hershey Company</a:t>
            </a:r>
          </a:p>
          <a:p>
            <a:pPr marL="342900" indent="-342900">
              <a:buFont typeface="Arial" panose="020B0604020202020204" pitchFamily="34" charset="0"/>
              <a:buChar char="•"/>
            </a:pPr>
            <a:r>
              <a:rPr lang="en-US" sz="2000" dirty="0"/>
              <a:t>Philips Arena</a:t>
            </a:r>
          </a:p>
          <a:p>
            <a:pPr marL="342900" indent="-342900">
              <a:buFont typeface="Arial" panose="020B0604020202020204" pitchFamily="34" charset="0"/>
              <a:buChar char="•"/>
            </a:pPr>
            <a:r>
              <a:rPr lang="en-US" sz="2000" dirty="0"/>
              <a:t>Atlanta Braves</a:t>
            </a:r>
          </a:p>
          <a:p>
            <a:pPr marL="342900" indent="-342900">
              <a:buFont typeface="Arial" panose="020B0604020202020204" pitchFamily="34" charset="0"/>
              <a:buChar char="•"/>
            </a:pPr>
            <a:r>
              <a:rPr lang="en-US" sz="2000" dirty="0"/>
              <a:t>Atlanta Falcons</a:t>
            </a:r>
          </a:p>
          <a:p>
            <a:pPr marL="342900" indent="-342900">
              <a:buFont typeface="Arial" panose="020B0604020202020204" pitchFamily="34" charset="0"/>
              <a:buChar char="•"/>
            </a:pPr>
            <a:r>
              <a:rPr lang="en-US" sz="2000" dirty="0"/>
              <a:t>Hewlett Packard</a:t>
            </a:r>
          </a:p>
          <a:p>
            <a:pPr marL="342900" indent="-342900">
              <a:buFont typeface="Arial" panose="020B0604020202020204" pitchFamily="34" charset="0"/>
              <a:buChar char="•"/>
            </a:pPr>
            <a:r>
              <a:rPr lang="en-US" sz="2000" dirty="0"/>
              <a:t>The Home Depot</a:t>
            </a:r>
          </a:p>
          <a:p>
            <a:pPr marL="342900" indent="-342900">
              <a:buFont typeface="Arial" panose="020B0604020202020204" pitchFamily="34" charset="0"/>
              <a:buChar char="•"/>
            </a:pPr>
            <a:r>
              <a:rPr lang="en-US" sz="2000" dirty="0"/>
              <a:t>Turner Broadcasting</a:t>
            </a:r>
          </a:p>
          <a:p>
            <a:pPr marL="342900" indent="-342900">
              <a:buFont typeface="Arial" panose="020B0604020202020204" pitchFamily="34" charset="0"/>
              <a:buChar char="•"/>
            </a:pPr>
            <a:r>
              <a:rPr lang="en-US" sz="2000" dirty="0"/>
              <a:t>The Shepherd Center</a:t>
            </a:r>
          </a:p>
          <a:p>
            <a:pPr marL="342900" indent="-342900">
              <a:buFont typeface="Arial" panose="020B0604020202020204" pitchFamily="34" charset="0"/>
              <a:buChar char="•"/>
            </a:pPr>
            <a:r>
              <a:rPr lang="en-US" sz="2000" dirty="0"/>
              <a:t>UPS</a:t>
            </a:r>
          </a:p>
          <a:p>
            <a:pPr marL="342900" indent="-342900">
              <a:buFont typeface="Arial" panose="020B0604020202020204" pitchFamily="34" charset="0"/>
              <a:buChar char="•"/>
            </a:pPr>
            <a:r>
              <a:rPr lang="en-US" sz="2000" dirty="0"/>
              <a:t>Children's Healthcare of Atlanta</a:t>
            </a:r>
          </a:p>
          <a:p>
            <a:pPr marL="342900" indent="-342900">
              <a:buFont typeface="Arial" panose="020B0604020202020204" pitchFamily="34" charset="0"/>
              <a:buChar char="•"/>
            </a:pPr>
            <a:r>
              <a:rPr lang="en-US" sz="2000" dirty="0"/>
              <a:t>Fresenius Medical Care</a:t>
            </a:r>
          </a:p>
          <a:p>
            <a:pPr marL="342900" indent="-342900">
              <a:buFont typeface="Arial" panose="020B0604020202020204" pitchFamily="34" charset="0"/>
              <a:buChar char="•"/>
            </a:pPr>
            <a:r>
              <a:rPr lang="en-US" sz="2000" dirty="0"/>
              <a:t>The Weather Channel</a:t>
            </a:r>
          </a:p>
        </p:txBody>
      </p:sp>
      <p:sp>
        <p:nvSpPr>
          <p:cNvPr id="5" name="Title 4"/>
          <p:cNvSpPr>
            <a:spLocks noGrp="1"/>
          </p:cNvSpPr>
          <p:nvPr>
            <p:ph type="title"/>
          </p:nvPr>
        </p:nvSpPr>
        <p:spPr>
          <a:xfrm>
            <a:off x="-133814" y="750637"/>
            <a:ext cx="2375209" cy="1736086"/>
          </a:xfrm>
        </p:spPr>
        <p:txBody>
          <a:bodyPr>
            <a:normAutofit/>
          </a:bodyPr>
          <a:lstStyle/>
          <a:p>
            <a:r>
              <a:rPr lang="en-US" sz="2400" dirty="0" smtClean="0">
                <a:solidFill>
                  <a:schemeClr val="bg1"/>
                </a:solidFill>
              </a:rPr>
              <a:t>Top Companies that Recruit KSU Students</a:t>
            </a:r>
            <a:endParaRPr lang="en-US" sz="2400" dirty="0">
              <a:solidFill>
                <a:schemeClr val="bg1"/>
              </a:solidFill>
            </a:endParaRPr>
          </a:p>
        </p:txBody>
      </p:sp>
      <p:sp>
        <p:nvSpPr>
          <p:cNvPr id="6" name="Rectangle 5"/>
          <p:cNvSpPr/>
          <p:nvPr/>
        </p:nvSpPr>
        <p:spPr>
          <a:xfrm>
            <a:off x="5689991" y="826446"/>
            <a:ext cx="3345131" cy="47089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MailChimp	</a:t>
            </a:r>
          </a:p>
          <a:p>
            <a:pPr marL="342900" indent="-342900">
              <a:buFont typeface="Arial" panose="020B0604020202020204" pitchFamily="34" charset="0"/>
              <a:buChar char="•"/>
            </a:pPr>
            <a:r>
              <a:rPr lang="en-US" sz="2000" dirty="0" err="1"/>
              <a:t>WellStar</a:t>
            </a:r>
            <a:r>
              <a:rPr lang="en-US" sz="2000" dirty="0"/>
              <a:t> Health System</a:t>
            </a:r>
          </a:p>
          <a:p>
            <a:pPr marL="342900" indent="-342900">
              <a:buFont typeface="Arial" panose="020B0604020202020204" pitchFamily="34" charset="0"/>
              <a:buChar char="•"/>
            </a:pPr>
            <a:r>
              <a:rPr lang="en-US" sz="2000" dirty="0"/>
              <a:t>KPMG, LLP</a:t>
            </a:r>
          </a:p>
          <a:p>
            <a:pPr marL="342900" indent="-342900">
              <a:buFont typeface="Arial" panose="020B0604020202020204" pitchFamily="34" charset="0"/>
              <a:buChar char="•"/>
            </a:pPr>
            <a:r>
              <a:rPr lang="en-US" sz="2000" dirty="0"/>
              <a:t>AT&amp;T</a:t>
            </a:r>
          </a:p>
          <a:p>
            <a:pPr marL="342900" indent="-342900">
              <a:buFont typeface="Arial" panose="020B0604020202020204" pitchFamily="34" charset="0"/>
              <a:buChar char="•"/>
            </a:pPr>
            <a:r>
              <a:rPr lang="en-US" sz="2000" dirty="0"/>
              <a:t>ThyssenKrupp</a:t>
            </a:r>
          </a:p>
          <a:p>
            <a:pPr marL="342900" indent="-342900">
              <a:buFont typeface="Arial" panose="020B0604020202020204" pitchFamily="34" charset="0"/>
              <a:buChar char="•"/>
            </a:pPr>
            <a:r>
              <a:rPr lang="en-US" sz="2000" dirty="0"/>
              <a:t>US Dept. of Justice (DOJ)</a:t>
            </a:r>
          </a:p>
          <a:p>
            <a:pPr marL="342900" indent="-342900">
              <a:buFont typeface="Arial" panose="020B0604020202020204" pitchFamily="34" charset="0"/>
              <a:buChar char="•"/>
            </a:pPr>
            <a:r>
              <a:rPr lang="en-US" sz="2000" dirty="0"/>
              <a:t>Federal Bureau of Investigation (FBI)</a:t>
            </a:r>
          </a:p>
          <a:p>
            <a:pPr marL="342900" indent="-342900">
              <a:buFont typeface="Arial" panose="020B0604020202020204" pitchFamily="34" charset="0"/>
              <a:buChar char="•"/>
            </a:pPr>
            <a:r>
              <a:rPr lang="en-US" sz="2000" dirty="0"/>
              <a:t>Public Broadcasting Atlanta</a:t>
            </a:r>
          </a:p>
          <a:p>
            <a:pPr marL="342900" indent="-342900">
              <a:buFont typeface="Arial" panose="020B0604020202020204" pitchFamily="34" charset="0"/>
              <a:buChar char="•"/>
            </a:pPr>
            <a:r>
              <a:rPr lang="en-US" sz="2000" dirty="0"/>
              <a:t>Norfolk Southern</a:t>
            </a:r>
          </a:p>
          <a:p>
            <a:pPr marL="342900" indent="-342900">
              <a:buFont typeface="Arial" panose="020B0604020202020204" pitchFamily="34" charset="0"/>
              <a:buChar char="•"/>
            </a:pPr>
            <a:r>
              <a:rPr lang="en-US" sz="2000" dirty="0"/>
              <a:t>Kaiser Permanente</a:t>
            </a:r>
          </a:p>
          <a:p>
            <a:pPr marL="342900" indent="-342900">
              <a:buFont typeface="Arial" panose="020B0604020202020204" pitchFamily="34" charset="0"/>
              <a:buChar char="•"/>
            </a:pPr>
            <a:r>
              <a:rPr lang="en-US" sz="2000" dirty="0"/>
              <a:t>Radio Disney</a:t>
            </a:r>
          </a:p>
          <a:p>
            <a:pPr marL="342900" indent="-342900">
              <a:buFont typeface="Arial" panose="020B0604020202020204" pitchFamily="34" charset="0"/>
              <a:buChar char="•"/>
            </a:pPr>
            <a:r>
              <a:rPr lang="en-US" sz="2000" dirty="0"/>
              <a:t>Center for Disease Control</a:t>
            </a:r>
          </a:p>
          <a:p>
            <a:pPr marL="342900" indent="-342900">
              <a:buFont typeface="Arial" panose="020B0604020202020204" pitchFamily="34" charset="0"/>
              <a:buChar char="•"/>
            </a:pPr>
            <a:r>
              <a:rPr lang="en-US" sz="2000" dirty="0"/>
              <a:t>Georgia Aquarium</a:t>
            </a:r>
          </a:p>
          <a:p>
            <a:pPr marL="342900" indent="-342900">
              <a:buFont typeface="Arial" panose="020B0604020202020204" pitchFamily="34" charset="0"/>
              <a:buChar char="•"/>
            </a:pPr>
            <a:r>
              <a:rPr lang="en-US" sz="2000" dirty="0"/>
              <a:t>Enterprise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617" y="5371172"/>
            <a:ext cx="1653627" cy="14868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910" y="76654"/>
            <a:ext cx="1542439" cy="8666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9145" y="1"/>
            <a:ext cx="1735977" cy="91138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924" y="5270270"/>
            <a:ext cx="2025570" cy="13520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6496" y="3321457"/>
            <a:ext cx="1314998" cy="156813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890" y="2258915"/>
            <a:ext cx="963787" cy="963787"/>
          </a:xfrm>
          <a:prstGeom prst="rect">
            <a:avLst/>
          </a:prstGeom>
        </p:spPr>
      </p:pic>
    </p:spTree>
    <p:extLst>
      <p:ext uri="{BB962C8B-B14F-4D97-AF65-F5344CB8AC3E}">
        <p14:creationId xmlns:p14="http://schemas.microsoft.com/office/powerpoint/2010/main" val="1148066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580" y="178420"/>
            <a:ext cx="4293220" cy="802887"/>
          </a:xfrm>
        </p:spPr>
        <p:txBody>
          <a:bodyPr/>
          <a:lstStyle/>
          <a:p>
            <a:r>
              <a:rPr lang="en-US" dirty="0" smtClean="0"/>
              <a:t>Contact</a:t>
            </a:r>
            <a:endParaRPr lang="en-US" dirty="0"/>
          </a:p>
        </p:txBody>
      </p:sp>
      <p:pic>
        <p:nvPicPr>
          <p:cNvPr id="4" name="Content Placeholder 3"/>
          <p:cNvPicPr>
            <a:picLocks noGrp="1" noChangeAspect="1"/>
          </p:cNvPicPr>
          <p:nvPr>
            <p:ph idx="1"/>
          </p:nvPr>
        </p:nvPicPr>
        <p:blipFill>
          <a:blip r:embed="rId2"/>
          <a:stretch>
            <a:fillRect/>
          </a:stretch>
        </p:blipFill>
        <p:spPr>
          <a:xfrm>
            <a:off x="2171375" y="1176148"/>
            <a:ext cx="3389670" cy="2517866"/>
          </a:xfrm>
          <a:prstGeom prst="rect">
            <a:avLst/>
          </a:prstGeom>
        </p:spPr>
      </p:pic>
      <p:sp>
        <p:nvSpPr>
          <p:cNvPr id="5" name="TextBox 7"/>
          <p:cNvSpPr txBox="1"/>
          <p:nvPr/>
        </p:nvSpPr>
        <p:spPr>
          <a:xfrm>
            <a:off x="5561045" y="1115338"/>
            <a:ext cx="3582955"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smtClean="0"/>
              <a:t>College of Humanities &amp; Social Sciences</a:t>
            </a:r>
          </a:p>
          <a:p>
            <a:r>
              <a:rPr lang="en-US" sz="1600" dirty="0" smtClean="0"/>
              <a:t>Social Sciences Building #22</a:t>
            </a:r>
            <a:endParaRPr lang="en-US" sz="1600" dirty="0"/>
          </a:p>
          <a:p>
            <a:r>
              <a:rPr lang="en-US" sz="1600" dirty="0" smtClean="0"/>
              <a:t>Phone</a:t>
            </a:r>
            <a:r>
              <a:rPr lang="en-US" sz="1600" dirty="0"/>
              <a:t>: </a:t>
            </a:r>
            <a:r>
              <a:rPr lang="en-US" sz="1600" dirty="0" smtClean="0"/>
              <a:t>470-578-6124</a:t>
            </a:r>
            <a:endParaRPr lang="en-US" sz="1600" dirty="0"/>
          </a:p>
          <a:p>
            <a:r>
              <a:rPr lang="en-US" sz="1600" dirty="0" smtClean="0">
                <a:hlinkClick r:id="rId3"/>
              </a:rPr>
              <a:t>www.chss.kennesaw.edu</a:t>
            </a:r>
            <a:r>
              <a:rPr lang="en-US" sz="1600" dirty="0" smtClean="0"/>
              <a:t>  </a:t>
            </a:r>
          </a:p>
        </p:txBody>
      </p:sp>
      <p:sp>
        <p:nvSpPr>
          <p:cNvPr id="6" name="TextBox 8"/>
          <p:cNvSpPr txBox="1"/>
          <p:nvPr/>
        </p:nvSpPr>
        <p:spPr>
          <a:xfrm>
            <a:off x="5561045" y="2616796"/>
            <a:ext cx="3436643"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smtClean="0"/>
              <a:t>HSS Undergraduate Advising</a:t>
            </a:r>
          </a:p>
          <a:p>
            <a:r>
              <a:rPr lang="en-US" sz="1600" dirty="0" smtClean="0"/>
              <a:t>Willingham Hall 223</a:t>
            </a:r>
          </a:p>
          <a:p>
            <a:r>
              <a:rPr lang="en-US" sz="1600" dirty="0" smtClean="0"/>
              <a:t>Phone: 470-578-7728</a:t>
            </a:r>
          </a:p>
          <a:p>
            <a:r>
              <a:rPr lang="en-US" sz="1600" dirty="0" smtClean="0">
                <a:hlinkClick r:id="rId4"/>
              </a:rPr>
              <a:t>chssadvising@kennesaw.edu</a:t>
            </a:r>
            <a:endParaRPr lang="en-US" sz="1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6995" y="3754824"/>
            <a:ext cx="7359805" cy="1902510"/>
          </a:xfrm>
          <a:prstGeom prst="rect">
            <a:avLst/>
          </a:prstGeom>
        </p:spPr>
      </p:pic>
      <p:sp>
        <p:nvSpPr>
          <p:cNvPr id="3" name="Oval 2"/>
          <p:cNvSpPr/>
          <p:nvPr/>
        </p:nvSpPr>
        <p:spPr>
          <a:xfrm>
            <a:off x="2015623" y="5820937"/>
            <a:ext cx="5982547"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Look at your program schedule to see what is next on your agenda for the day…</a:t>
            </a:r>
            <a:endParaRPr lang="en-US" dirty="0">
              <a:solidFill>
                <a:schemeClr val="tx1"/>
              </a:solidFill>
            </a:endParaRPr>
          </a:p>
        </p:txBody>
      </p:sp>
    </p:spTree>
    <p:extLst>
      <p:ext uri="{BB962C8B-B14F-4D97-AF65-F5344CB8AC3E}">
        <p14:creationId xmlns:p14="http://schemas.microsoft.com/office/powerpoint/2010/main" val="130487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076" y="597876"/>
            <a:ext cx="5345723" cy="819761"/>
          </a:xfrm>
        </p:spPr>
        <p:txBody>
          <a:bodyPr/>
          <a:lstStyle/>
          <a:p>
            <a:r>
              <a:rPr lang="en-US" dirty="0" smtClean="0"/>
              <a:t>CHSS Mission</a:t>
            </a:r>
            <a:endParaRPr lang="en-US" dirty="0"/>
          </a:p>
        </p:txBody>
      </p:sp>
      <p:sp>
        <p:nvSpPr>
          <p:cNvPr id="3" name="Content Placeholder 2"/>
          <p:cNvSpPr>
            <a:spLocks noGrp="1"/>
          </p:cNvSpPr>
          <p:nvPr>
            <p:ph idx="1"/>
          </p:nvPr>
        </p:nvSpPr>
        <p:spPr>
          <a:xfrm>
            <a:off x="2259622" y="1863969"/>
            <a:ext cx="6427177" cy="4262194"/>
          </a:xfrm>
        </p:spPr>
        <p:txBody>
          <a:bodyPr/>
          <a:lstStyle/>
          <a:p>
            <a:r>
              <a:rPr lang="en-US" dirty="0"/>
              <a:t>Prepare students with a Liberal Arts education that empowers them to understand the human condition, to meet the challenges of the twenty-first century, and to become contributing citizens in a global society. </a:t>
            </a:r>
          </a:p>
        </p:txBody>
      </p:sp>
    </p:spTree>
    <p:extLst>
      <p:ext uri="{BB962C8B-B14F-4D97-AF65-F5344CB8AC3E}">
        <p14:creationId xmlns:p14="http://schemas.microsoft.com/office/powerpoint/2010/main" val="2244227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284" y="201183"/>
            <a:ext cx="5354515" cy="810969"/>
          </a:xfrm>
        </p:spPr>
        <p:txBody>
          <a:bodyPr/>
          <a:lstStyle/>
          <a:p>
            <a:r>
              <a:rPr lang="en-US" dirty="0" smtClean="0"/>
              <a:t>CHSS Features</a:t>
            </a:r>
            <a:endParaRPr lang="en-US" dirty="0"/>
          </a:p>
        </p:txBody>
      </p:sp>
      <p:sp>
        <p:nvSpPr>
          <p:cNvPr id="3" name="Content Placeholder 2"/>
          <p:cNvSpPr>
            <a:spLocks noGrp="1"/>
          </p:cNvSpPr>
          <p:nvPr>
            <p:ph idx="1"/>
          </p:nvPr>
        </p:nvSpPr>
        <p:spPr>
          <a:xfrm>
            <a:off x="2343042" y="1012152"/>
            <a:ext cx="6488723" cy="5073804"/>
          </a:xfrm>
        </p:spPr>
        <p:txBody>
          <a:bodyPr>
            <a:normAutofit fontScale="25000" lnSpcReduction="20000"/>
          </a:bodyPr>
          <a:lstStyle/>
          <a:p>
            <a:r>
              <a:rPr lang="en-US" sz="6400" dirty="0" smtClean="0"/>
              <a:t>The fully online B.S. in Sociology degree has been recognized by the SR Education Group as a best value among schools with high academic strength.</a:t>
            </a:r>
          </a:p>
          <a:p>
            <a:pPr marL="285750" indent="-285750">
              <a:buFont typeface="Arial" panose="020B0604020202020204" pitchFamily="34" charset="0"/>
              <a:buChar char="•"/>
            </a:pPr>
            <a:endParaRPr lang="en-US" sz="6400" dirty="0" smtClean="0"/>
          </a:p>
          <a:p>
            <a:r>
              <a:rPr lang="en-US" sz="6400" dirty="0" smtClean="0"/>
              <a:t>The Student Anthropology Club celebrated International Archaeology Day by leading kids and adults in fun and educational archaeological activities at the Roswell Farmers and Artisans Market. Drawing on their experiences in the classroom and in the field, students taught community members about stratigraphy, faunal and skeletal analysis, and ancient technologies including </a:t>
            </a:r>
            <a:r>
              <a:rPr lang="en-US" sz="6400" dirty="0" err="1" smtClean="0"/>
              <a:t>flintknapping</a:t>
            </a:r>
            <a:r>
              <a:rPr lang="en-US" sz="6400" dirty="0" smtClean="0"/>
              <a:t>, drilling, and clay pot making. International Archaeology Day is a global event held annually on the third Saturday of October to celebrate archaeology and teach communities about the past. </a:t>
            </a:r>
          </a:p>
          <a:p>
            <a:pPr marL="285750" indent="-285750">
              <a:buFont typeface="Arial" panose="020B0604020202020204" pitchFamily="34" charset="0"/>
              <a:buChar char="•"/>
            </a:pPr>
            <a:endParaRPr lang="en-US" sz="6400" dirty="0" smtClean="0"/>
          </a:p>
          <a:p>
            <a:r>
              <a:rPr lang="en-US" sz="6400" dirty="0" smtClean="0"/>
              <a:t>KSU German Studies program was designed in 2016 as a University Center of Excellence by the American Association of Teachers of German.</a:t>
            </a:r>
          </a:p>
          <a:p>
            <a:endParaRPr lang="en-US" sz="6400" dirty="0"/>
          </a:p>
          <a:p>
            <a:r>
              <a:rPr lang="en-US" sz="6400" dirty="0" smtClean="0"/>
              <a:t>The online Political Science degree is ranked as 8</a:t>
            </a:r>
            <a:r>
              <a:rPr lang="en-US" sz="6400" baseline="30000" dirty="0" smtClean="0"/>
              <a:t>th</a:t>
            </a:r>
            <a:r>
              <a:rPr lang="en-US" sz="6400" dirty="0" smtClean="0"/>
              <a:t> best online program nationally.</a:t>
            </a:r>
          </a:p>
          <a:p>
            <a:pPr marL="0" indent="0">
              <a:buNone/>
            </a:pPr>
            <a:endParaRPr lang="en-US" sz="6400" dirty="0" smtClean="0"/>
          </a:p>
          <a:p>
            <a:r>
              <a:rPr lang="en-US" sz="6400" dirty="0" smtClean="0"/>
              <a:t>The online Bachelor degree program in Geography at KSU is ranked as the fourth best in the nation by TheBestSchools.org.  They selected the degree programs based on the quality of the program, types of courses provided, and faculty strength, as well as school awards, rankings, and reputation, specifically a strong reputation for quality online degree programs.</a:t>
            </a:r>
          </a:p>
          <a:p>
            <a:endParaRPr lang="en-US" dirty="0"/>
          </a:p>
        </p:txBody>
      </p:sp>
    </p:spTree>
    <p:extLst>
      <p:ext uri="{BB962C8B-B14F-4D97-AF65-F5344CB8AC3E}">
        <p14:creationId xmlns:p14="http://schemas.microsoft.com/office/powerpoint/2010/main" val="1312056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284" y="606668"/>
            <a:ext cx="5354515" cy="810969"/>
          </a:xfrm>
        </p:spPr>
        <p:txBody>
          <a:bodyPr/>
          <a:lstStyle/>
          <a:p>
            <a:r>
              <a:rPr lang="en-US" dirty="0" smtClean="0"/>
              <a:t>CHSS Features</a:t>
            </a:r>
            <a:endParaRPr lang="en-US" dirty="0"/>
          </a:p>
        </p:txBody>
      </p:sp>
      <p:sp>
        <p:nvSpPr>
          <p:cNvPr id="3" name="Content Placeholder 2"/>
          <p:cNvSpPr>
            <a:spLocks noGrp="1"/>
          </p:cNvSpPr>
          <p:nvPr>
            <p:ph idx="1"/>
          </p:nvPr>
        </p:nvSpPr>
        <p:spPr>
          <a:xfrm>
            <a:off x="2198076" y="1763326"/>
            <a:ext cx="6488723" cy="5094674"/>
          </a:xfrm>
        </p:spPr>
        <p:txBody>
          <a:bodyPr>
            <a:normAutofit fontScale="47500" lnSpcReduction="20000"/>
          </a:bodyPr>
          <a:lstStyle/>
          <a:p>
            <a:r>
              <a:rPr lang="en-US" sz="3400" dirty="0"/>
              <a:t>The Philosophy Student Association President, Zach </a:t>
            </a:r>
            <a:r>
              <a:rPr lang="en-US" sz="3400" dirty="0" err="1"/>
              <a:t>Gruca</a:t>
            </a:r>
            <a:r>
              <a:rPr lang="en-US" sz="3400" dirty="0"/>
              <a:t>, was inducted into the 2016 Who's Who Among Students in American Universities and Colleges. Since 1934, the Who’s Who Among Students in American Universities &amp; Colleges organization has been honored outstanding campus leaders annually for their scholastic, co-curricular, leadership and community achievements. </a:t>
            </a:r>
          </a:p>
          <a:p>
            <a:endParaRPr lang="en-US" sz="3400" dirty="0"/>
          </a:p>
          <a:p>
            <a:r>
              <a:rPr lang="en-US" sz="3400" dirty="0"/>
              <a:t>The KSU Model NATO team competed at the International Model NATO Conference in Washington, D.C. Our nine students represented the Czech Republic and won five committee awards and the overall Outstanding Delegation Award. This is a fantastic achievement. Twenty universities from NATO member states sent teams, 12 from the U.S. In addition to KSU, Northeastern University and Converse College won delegation awards</a:t>
            </a:r>
            <a:r>
              <a:rPr lang="en-US" sz="3400" dirty="0" smtClean="0"/>
              <a:t>.</a:t>
            </a:r>
          </a:p>
          <a:p>
            <a:endParaRPr lang="en-US" sz="3400" dirty="0"/>
          </a:p>
          <a:p>
            <a:r>
              <a:rPr lang="en-US" sz="3400" dirty="0"/>
              <a:t>Students in Careers in Writing class drafted and executed a 32-page media plan for the visit of Novelist Ravi Howard to the Kennesaw campus. The students wrote press releases and contacted a variety of media outlets, wrote social media content, and designed flyers. They also brainstormed interview questions and engaged with Mr. Howard in a lively Q-and-A when he visited their class. </a:t>
            </a:r>
          </a:p>
          <a:p>
            <a:endParaRPr lang="en-US" dirty="0"/>
          </a:p>
        </p:txBody>
      </p:sp>
    </p:spTree>
    <p:extLst>
      <p:ext uri="{BB962C8B-B14F-4D97-AF65-F5344CB8AC3E}">
        <p14:creationId xmlns:p14="http://schemas.microsoft.com/office/powerpoint/2010/main" val="451163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284" y="606668"/>
            <a:ext cx="5354515" cy="810969"/>
          </a:xfrm>
        </p:spPr>
        <p:txBody>
          <a:bodyPr/>
          <a:lstStyle/>
          <a:p>
            <a:r>
              <a:rPr lang="en-US" dirty="0" smtClean="0"/>
              <a:t>CHSS Features</a:t>
            </a:r>
            <a:endParaRPr lang="en-US" dirty="0"/>
          </a:p>
        </p:txBody>
      </p:sp>
      <p:sp>
        <p:nvSpPr>
          <p:cNvPr id="3" name="Content Placeholder 2"/>
          <p:cNvSpPr>
            <a:spLocks noGrp="1"/>
          </p:cNvSpPr>
          <p:nvPr>
            <p:ph idx="1"/>
          </p:nvPr>
        </p:nvSpPr>
        <p:spPr>
          <a:xfrm>
            <a:off x="2198076" y="1417637"/>
            <a:ext cx="6488723" cy="5340002"/>
          </a:xfrm>
        </p:spPr>
        <p:txBody>
          <a:bodyPr>
            <a:normAutofit fontScale="47500" lnSpcReduction="20000"/>
          </a:bodyPr>
          <a:lstStyle/>
          <a:p>
            <a:endParaRPr lang="en-US" dirty="0" smtClean="0"/>
          </a:p>
          <a:p>
            <a:r>
              <a:rPr lang="en-US" sz="3400" dirty="0" smtClean="0"/>
              <a:t>The </a:t>
            </a:r>
            <a:r>
              <a:rPr lang="en-US" sz="3400" dirty="0"/>
              <a:t>Department of </a:t>
            </a:r>
            <a:r>
              <a:rPr lang="en-US" sz="3400" dirty="0" smtClean="0"/>
              <a:t>Psychological Science </a:t>
            </a:r>
            <a:r>
              <a:rPr lang="en-US" sz="3400" dirty="0"/>
              <a:t>hosted the 14th Annual Georgia Undergraduate Research in Psychology conference, which attracted students and faculty from over 20 colleges and universities throughout the U.S. </a:t>
            </a:r>
          </a:p>
          <a:p>
            <a:endParaRPr lang="en-US" sz="3400" dirty="0"/>
          </a:p>
          <a:p>
            <a:r>
              <a:rPr lang="en-US" sz="3400" dirty="0"/>
              <a:t>Sociology majors visited Kia Motor Manufacturing for their Social Organization class. They had extensive discussions with plant managers while working on research projects on the impact of foreign corporations on the state of Georgia. The class was open to the online students as well; a few drove from as far as Augusta to benefit from the experience. Some have tried Japanese and Korean food for the first time while on the Kia trip</a:t>
            </a:r>
            <a:r>
              <a:rPr lang="en-US" sz="3400" dirty="0" smtClean="0"/>
              <a:t>!</a:t>
            </a:r>
          </a:p>
          <a:p>
            <a:endParaRPr lang="en-US" sz="3400" dirty="0" smtClean="0"/>
          </a:p>
          <a:p>
            <a:r>
              <a:rPr lang="en-US" sz="3400" dirty="0" smtClean="0"/>
              <a:t>The school of Communication and Media held its sixth annual Communication Colloquium this month (September 2018), with a </a:t>
            </a:r>
            <a:r>
              <a:rPr lang="en-US" sz="3400" smtClean="0"/>
              <a:t>keynote address </a:t>
            </a:r>
            <a:r>
              <a:rPr lang="en-US" sz="3400" dirty="0" smtClean="0"/>
              <a:t>focused on the use of immersive technologies, such as virtual and augmented reality, in communication and media industries.  Leading professionals lead five breakout sessions for the school’s students majoring in Public Relations, Journalism &amp; Emerging Media, Media and Entertainment, and Organizational and Professional Communication.  The school also offers an online graduate certificate program and M.A. in Integrated Global Communication program.  The school is home to four student organizations.</a:t>
            </a:r>
          </a:p>
          <a:p>
            <a:pPr marL="0" indent="0">
              <a:buNone/>
            </a:pPr>
            <a:r>
              <a:rPr lang="en-US" sz="3400" dirty="0" smtClean="0"/>
              <a:t> </a:t>
            </a:r>
            <a:endParaRPr lang="en-US" sz="3400" dirty="0"/>
          </a:p>
          <a:p>
            <a:endParaRPr lang="en-US" dirty="0"/>
          </a:p>
        </p:txBody>
      </p:sp>
    </p:spTree>
    <p:extLst>
      <p:ext uri="{BB962C8B-B14F-4D97-AF65-F5344CB8AC3E}">
        <p14:creationId xmlns:p14="http://schemas.microsoft.com/office/powerpoint/2010/main" val="421823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284" y="606668"/>
            <a:ext cx="5354515" cy="810969"/>
          </a:xfrm>
        </p:spPr>
        <p:txBody>
          <a:bodyPr/>
          <a:lstStyle/>
          <a:p>
            <a:r>
              <a:rPr lang="en-US" dirty="0" smtClean="0"/>
              <a:t>CHSS Features</a:t>
            </a:r>
            <a:endParaRPr lang="en-US" dirty="0"/>
          </a:p>
        </p:txBody>
      </p:sp>
      <p:sp>
        <p:nvSpPr>
          <p:cNvPr id="3" name="Content Placeholder 2"/>
          <p:cNvSpPr>
            <a:spLocks noGrp="1"/>
          </p:cNvSpPr>
          <p:nvPr>
            <p:ph idx="1"/>
          </p:nvPr>
        </p:nvSpPr>
        <p:spPr>
          <a:xfrm>
            <a:off x="2198076" y="1417637"/>
            <a:ext cx="6488723" cy="5195035"/>
          </a:xfrm>
        </p:spPr>
        <p:txBody>
          <a:bodyPr>
            <a:normAutofit fontScale="55000" lnSpcReduction="20000"/>
          </a:bodyPr>
          <a:lstStyle/>
          <a:p>
            <a:endParaRPr lang="en-US" dirty="0" smtClean="0"/>
          </a:p>
          <a:p>
            <a:r>
              <a:rPr lang="en-US" dirty="0"/>
              <a:t>Over 40 students inquiring about Kennesaw State University’s newest declarable major, a Bachelor of Arts in Asian Studies, came to hear a panel of esteemed deans, professors, and employers, share information and answer daunting questions about the budding program. Beyond the required coursework, there are Asian Studies organizations, such as ASSO, that welcome individuals with a research interest in Asia</a:t>
            </a:r>
            <a:r>
              <a:rPr lang="en-US" dirty="0" smtClean="0"/>
              <a:t>.</a:t>
            </a:r>
          </a:p>
          <a:p>
            <a:endParaRPr lang="en-US" dirty="0"/>
          </a:p>
          <a:p>
            <a:r>
              <a:rPr lang="en-US" dirty="0" smtClean="0"/>
              <a:t>The Department of Technical Communication and Interactive Design (TCID) had 4 students participate in the 12 week, fully paid User Experience (UX) internship at Home Depot.  The two students received offers of fulltime employment based on their summer performance; they’ll be starting as son as they graduate. </a:t>
            </a:r>
          </a:p>
          <a:p>
            <a:endParaRPr lang="en-US" dirty="0"/>
          </a:p>
          <a:p>
            <a:r>
              <a:rPr lang="en-US" dirty="0" smtClean="0"/>
              <a:t>School of Government and International Affairs faculty direct the Model UN, Model NATO, and Mock Trial competition teams.</a:t>
            </a:r>
            <a:endParaRPr lang="en-US" dirty="0"/>
          </a:p>
          <a:p>
            <a:endParaRPr lang="en-US" dirty="0"/>
          </a:p>
        </p:txBody>
      </p:sp>
    </p:spTree>
    <p:extLst>
      <p:ext uri="{BB962C8B-B14F-4D97-AF65-F5344CB8AC3E}">
        <p14:creationId xmlns:p14="http://schemas.microsoft.com/office/powerpoint/2010/main" val="4092702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9339" y="1"/>
            <a:ext cx="5257800" cy="2066192"/>
          </a:xfrm>
        </p:spPr>
        <p:txBody>
          <a:bodyPr>
            <a:normAutofit fontScale="90000"/>
          </a:bodyPr>
          <a:lstStyle/>
          <a:p>
            <a:r>
              <a:rPr lang="en-US" sz="3200" dirty="0" smtClean="0"/>
              <a:t>Student Learning outcomes with a Liberal Arts Degree from the College of Humanities and Social Sciences at KSU.</a:t>
            </a:r>
            <a:endParaRPr lang="en-US" sz="3200" dirty="0"/>
          </a:p>
        </p:txBody>
      </p:sp>
      <p:sp>
        <p:nvSpPr>
          <p:cNvPr id="3" name="Content Placeholder 2"/>
          <p:cNvSpPr>
            <a:spLocks noGrp="1"/>
          </p:cNvSpPr>
          <p:nvPr>
            <p:ph idx="1"/>
          </p:nvPr>
        </p:nvSpPr>
        <p:spPr>
          <a:xfrm>
            <a:off x="1943100" y="2224454"/>
            <a:ext cx="6743700" cy="4510454"/>
          </a:xfrm>
        </p:spPr>
        <p:txBody>
          <a:bodyPr>
            <a:normAutofit fontScale="77500" lnSpcReduction="20000"/>
          </a:bodyPr>
          <a:lstStyle/>
          <a:p>
            <a:r>
              <a:rPr lang="en-US" dirty="0"/>
              <a:t>Creative thinking, problem-solving, decision-making</a:t>
            </a:r>
          </a:p>
          <a:p>
            <a:r>
              <a:rPr lang="en-US" dirty="0"/>
              <a:t>Critical thinking</a:t>
            </a:r>
          </a:p>
          <a:p>
            <a:r>
              <a:rPr lang="en-US" dirty="0"/>
              <a:t>Message design: Oral, written, theoretical, applied</a:t>
            </a:r>
          </a:p>
          <a:p>
            <a:r>
              <a:rPr lang="en-US" dirty="0"/>
              <a:t>Understanding basic social science research design</a:t>
            </a:r>
          </a:p>
          <a:p>
            <a:r>
              <a:rPr lang="en-US" dirty="0"/>
              <a:t>Understanding basic communication theories</a:t>
            </a:r>
          </a:p>
          <a:p>
            <a:r>
              <a:rPr lang="en-US" dirty="0"/>
              <a:t>Ethical sensitivity</a:t>
            </a:r>
          </a:p>
          <a:p>
            <a:r>
              <a:rPr lang="en-US" dirty="0"/>
              <a:t>Diversity, knowledge and appreciation of multiple perspectives</a:t>
            </a:r>
          </a:p>
          <a:p>
            <a:pPr marL="0" indent="0">
              <a:buNone/>
            </a:pPr>
            <a:endParaRPr lang="en-US" dirty="0"/>
          </a:p>
        </p:txBody>
      </p:sp>
    </p:spTree>
    <p:extLst>
      <p:ext uri="{BB962C8B-B14F-4D97-AF65-F5344CB8AC3E}">
        <p14:creationId xmlns:p14="http://schemas.microsoft.com/office/powerpoint/2010/main" val="1336967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02223"/>
            <a:ext cx="5257800" cy="1215415"/>
          </a:xfrm>
        </p:spPr>
        <p:txBody>
          <a:bodyPr>
            <a:normAutofit/>
          </a:bodyPr>
          <a:lstStyle/>
          <a:p>
            <a:r>
              <a:rPr lang="en-US" sz="3600" dirty="0" smtClean="0"/>
              <a:t>School of Communication and Media</a:t>
            </a:r>
            <a:endParaRPr lang="en-US" sz="3600" dirty="0"/>
          </a:p>
        </p:txBody>
      </p:sp>
      <p:sp>
        <p:nvSpPr>
          <p:cNvPr id="3" name="Content Placeholder 2"/>
          <p:cNvSpPr>
            <a:spLocks noGrp="1"/>
          </p:cNvSpPr>
          <p:nvPr>
            <p:ph idx="1"/>
          </p:nvPr>
        </p:nvSpPr>
        <p:spPr>
          <a:xfrm>
            <a:off x="2453269" y="1328429"/>
            <a:ext cx="6501161" cy="5206186"/>
          </a:xfrm>
        </p:spPr>
        <p:txBody>
          <a:bodyPr>
            <a:noAutofit/>
          </a:bodyPr>
          <a:lstStyle/>
          <a:p>
            <a:pPr marL="0" indent="0">
              <a:buNone/>
            </a:pPr>
            <a:r>
              <a:rPr lang="en-US" sz="2000" dirty="0"/>
              <a:t>We offer courses that expose students to the art and science of communication and prepare them to achieve fulfilling careers in media, journalism, public relations, </a:t>
            </a:r>
            <a:r>
              <a:rPr lang="en-US" sz="2000" dirty="0" smtClean="0"/>
              <a:t>entertainment, organizational </a:t>
            </a:r>
            <a:r>
              <a:rPr lang="en-US" sz="2000" dirty="0"/>
              <a:t>communication and other communication areas. </a:t>
            </a:r>
            <a:endParaRPr lang="en-US" sz="2000" dirty="0" smtClean="0"/>
          </a:p>
          <a:p>
            <a:pPr marL="0" indent="0">
              <a:buNone/>
            </a:pPr>
            <a:endParaRPr lang="en-US" sz="2000" dirty="0" smtClean="0"/>
          </a:p>
          <a:p>
            <a:r>
              <a:rPr lang="en-US" sz="2200" dirty="0" smtClean="0"/>
              <a:t>B.S. in Journalism and Emerging Media</a:t>
            </a:r>
          </a:p>
          <a:p>
            <a:r>
              <a:rPr lang="en-US" sz="2200" dirty="0" smtClean="0"/>
              <a:t>B.S. in Media and Entertainment</a:t>
            </a:r>
          </a:p>
          <a:p>
            <a:r>
              <a:rPr lang="en-US" sz="2200" dirty="0" smtClean="0"/>
              <a:t>B.S. in Organizational and Professional Communication</a:t>
            </a:r>
          </a:p>
          <a:p>
            <a:r>
              <a:rPr lang="en-US" sz="2200" dirty="0" smtClean="0"/>
              <a:t>B. S. in Public Relations</a:t>
            </a:r>
          </a:p>
          <a:p>
            <a:endParaRPr lang="en-US" sz="2200" dirty="0" smtClean="0"/>
          </a:p>
          <a:p>
            <a:r>
              <a:rPr lang="en-US" sz="2200" dirty="0" smtClean="0"/>
              <a:t>Minors in both Crisis Preparedness and  Public Relations</a:t>
            </a:r>
          </a:p>
          <a:p>
            <a:r>
              <a:rPr lang="en-US" sz="2200" dirty="0" smtClean="0"/>
              <a:t>Certificate in Multiplatform News Reporting</a:t>
            </a:r>
            <a:endParaRPr lang="en-US" sz="2200" dirty="0"/>
          </a:p>
        </p:txBody>
      </p:sp>
    </p:spTree>
    <p:extLst>
      <p:ext uri="{BB962C8B-B14F-4D97-AF65-F5344CB8AC3E}">
        <p14:creationId xmlns:p14="http://schemas.microsoft.com/office/powerpoint/2010/main" val="3122933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640</TotalTime>
  <Words>3189</Words>
  <Application>Microsoft Office PowerPoint</Application>
  <PresentationFormat>On-screen Show (4:3)</PresentationFormat>
  <Paragraphs>442</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Times New Roman</vt:lpstr>
      <vt:lpstr>Trajan Pro</vt:lpstr>
      <vt:lpstr>Office Theme</vt:lpstr>
      <vt:lpstr>College of Humanities and Social Sciences</vt:lpstr>
      <vt:lpstr>Who are we?</vt:lpstr>
      <vt:lpstr>CHSS Mission</vt:lpstr>
      <vt:lpstr>CHSS Features</vt:lpstr>
      <vt:lpstr>CHSS Features</vt:lpstr>
      <vt:lpstr>CHSS Features</vt:lpstr>
      <vt:lpstr>CHSS Features</vt:lpstr>
      <vt:lpstr>Student Learning outcomes with a Liberal Arts Degree from the College of Humanities and Social Sciences at KSU.</vt:lpstr>
      <vt:lpstr>School of Communication and Media</vt:lpstr>
      <vt:lpstr>School of Government and International Affairs</vt:lpstr>
      <vt:lpstr>Department of English</vt:lpstr>
      <vt:lpstr>Department of Foreign Languages</vt:lpstr>
      <vt:lpstr>Department of Geography and Anthropology </vt:lpstr>
      <vt:lpstr>Department of History and Philosophy</vt:lpstr>
      <vt:lpstr>Department of Interdisciplinary Studies </vt:lpstr>
      <vt:lpstr>Department of Psychological Science </vt:lpstr>
      <vt:lpstr>Department of Sociology and Criminal Justice </vt:lpstr>
      <vt:lpstr>Department of Technical Communication and Interactive Design </vt:lpstr>
      <vt:lpstr>Minors/Certificates</vt:lpstr>
      <vt:lpstr>Graduate Programs</vt:lpstr>
      <vt:lpstr>Student Resources</vt:lpstr>
      <vt:lpstr>Student Organizations</vt:lpstr>
      <vt:lpstr>Internships</vt:lpstr>
      <vt:lpstr>Study Abroad</vt:lpstr>
      <vt:lpstr>Careers</vt:lpstr>
      <vt:lpstr>Top Companies that Recruit KSU Students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Kimundi</dc:creator>
  <cp:lastModifiedBy>Christy Curley</cp:lastModifiedBy>
  <cp:revision>58</cp:revision>
  <dcterms:created xsi:type="dcterms:W3CDTF">2013-01-12T18:28:24Z</dcterms:created>
  <dcterms:modified xsi:type="dcterms:W3CDTF">2018-09-21T18:12:03Z</dcterms:modified>
</cp:coreProperties>
</file>