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3" r:id="rId2"/>
  </p:sldMasterIdLst>
  <p:notesMasterIdLst>
    <p:notesMasterId r:id="rId14"/>
  </p:notesMasterIdLst>
  <p:handoutMasterIdLst>
    <p:handoutMasterId r:id="rId15"/>
  </p:handoutMasterIdLst>
  <p:sldIdLst>
    <p:sldId id="257" r:id="rId3"/>
    <p:sldId id="274" r:id="rId4"/>
    <p:sldId id="258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63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8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33BEC-F1D1-4747-AF90-1226CE6679B8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056CF-1F27-4F61-9107-F4C64622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56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E1BA1B8-C921-44EE-B758-3BC145BA1E71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D444145-A050-416B-B37D-14D0779BE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121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330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0839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820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487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511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76142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01882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42200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857712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9081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385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Center for Exellence in Teaching and Learning (CETL)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557FD-EF0B-B540-9D18-8978BB53620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689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Center for Exellence in Teaching and Learning (CETL)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B1DE59-2B7B-A44B-87ED-073D0B5A24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443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238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305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633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6891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160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Center for Exellence in Teaching and Learning (CETL)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B1DE59-2B7B-A44B-87ED-073D0B5A24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098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Center for Exellence in Teaching and Learning (CETL)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E44496-F2C7-EF4B-9949-D14675530B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015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Center for Exellence in Teaching and Learning (CETL)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B1DE59-2B7B-A44B-87ED-073D0B5A24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707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Center for Exellence in Teaching and Learning (CETL)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B1DE59-2B7B-A44B-87ED-073D0B5A24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95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Center for Exellence in Teaching and Learning (CETL)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9CB9-52C0-5545-B2EB-F755D03E3A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345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Center for Exellence in Teaching and Learning (CETL)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B1DE59-2B7B-A44B-87ED-073D0B5A24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881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Center for Exellence in Teaching and Learning (CETL)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B1DE59-2B7B-A44B-87ED-073D0B5A24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637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Center for Exellence in Teaching and Learning (CETL)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B1DE59-2B7B-A44B-87ED-073D0B5A24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374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-1447800" y="2286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BB9D6B55-0193-4E4C-A5C3-1916B976E63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pitchFamily="-109" charset="0"/>
                <a:ea typeface="MS Pゴシック" pitchFamily="-92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9/21/2017</a:t>
            </a:fld>
            <a:endParaRPr lang="en-US">
              <a:solidFill>
                <a:prstClr val="black">
                  <a:tint val="75000"/>
                </a:prstClr>
              </a:solidFill>
              <a:latin typeface="Arial" pitchFamily="-109" charset="0"/>
              <a:ea typeface="MS Pゴシック" pitchFamily="-92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pitchFamily="-109" charset="0"/>
              <a:ea typeface="MS Pゴシック" pitchFamily="-92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4F9EE110-8101-4664-8155-77B913BCABC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itchFamily="-109" charset="0"/>
                <a:ea typeface="MS Pゴシック" pitchFamily="-92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pitchFamily="-109" charset="0"/>
              <a:ea typeface="MS Pゴシック" pitchFamily="-92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6400800" y="5562600"/>
            <a:ext cx="2395888" cy="1053475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 userDrawn="1"/>
        </p:nvSpPr>
        <p:spPr>
          <a:xfrm>
            <a:off x="0" y="-740664"/>
            <a:ext cx="9144000" cy="502920"/>
          </a:xfrm>
          <a:prstGeom prst="rect">
            <a:avLst/>
          </a:prstGeom>
          <a:solidFill>
            <a:srgbClr val="FFC425"/>
          </a:solidFill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Aft>
                <a:spcPct val="0"/>
              </a:spcAft>
            </a:pPr>
            <a:endParaRPr lang="en-US" b="1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base">
              <a:spcAft>
                <a:spcPct val="0"/>
              </a:spcAft>
            </a:pPr>
            <a:endParaRPr lang="en-US" b="1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base">
              <a:spcAft>
                <a:spcPct val="0"/>
              </a:spcAft>
            </a:pPr>
            <a:endParaRPr lang="en-US" b="1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0" y="0"/>
            <a:ext cx="9144000" cy="502920"/>
          </a:xfrm>
          <a:prstGeom prst="rect">
            <a:avLst/>
          </a:prstGeom>
          <a:solidFill>
            <a:srgbClr val="FFC425"/>
          </a:solidFill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Aft>
                <a:spcPct val="0"/>
              </a:spcAft>
            </a:pPr>
            <a:endParaRPr lang="en-US" b="1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base">
              <a:spcAft>
                <a:spcPct val="0"/>
              </a:spcAft>
            </a:pPr>
            <a:endParaRPr lang="en-US" b="1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base">
              <a:spcAft>
                <a:spcPct val="0"/>
              </a:spcAft>
            </a:pPr>
            <a:endParaRPr lang="en-US" b="1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0" y="429768"/>
            <a:ext cx="9144000" cy="73152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Aft>
                <a:spcPct val="0"/>
              </a:spcAft>
            </a:pPr>
            <a:endParaRPr lang="en-US" b="1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base">
              <a:spcAft>
                <a:spcPct val="0"/>
              </a:spcAft>
            </a:pPr>
            <a:endParaRPr lang="en-US" b="1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base">
              <a:spcAft>
                <a:spcPct val="0"/>
              </a:spcAft>
            </a:pPr>
            <a:endParaRPr lang="en-US" b="1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58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"/>
            <a:ext cx="9144000" cy="429895"/>
          </a:xfrm>
          <a:custGeom>
            <a:avLst/>
            <a:gdLst/>
            <a:ahLst/>
            <a:cxnLst/>
            <a:rect l="l" t="t" r="r" b="b"/>
            <a:pathLst>
              <a:path w="9144000" h="429895">
                <a:moveTo>
                  <a:pt x="0" y="429768"/>
                </a:moveTo>
                <a:lnTo>
                  <a:pt x="9143998" y="429768"/>
                </a:lnTo>
                <a:lnTo>
                  <a:pt x="9143998" y="0"/>
                </a:lnTo>
                <a:lnTo>
                  <a:pt x="0" y="0"/>
                </a:lnTo>
                <a:lnTo>
                  <a:pt x="0" y="429768"/>
                </a:lnTo>
                <a:close/>
              </a:path>
            </a:pathLst>
          </a:custGeom>
          <a:solidFill>
            <a:srgbClr val="FFCD2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0" y="429769"/>
            <a:ext cx="9144000" cy="73660"/>
          </a:xfrm>
          <a:custGeom>
            <a:avLst/>
            <a:gdLst/>
            <a:ahLst/>
            <a:cxnLst/>
            <a:rect l="l" t="t" r="r" b="b"/>
            <a:pathLst>
              <a:path w="9144000" h="73659">
                <a:moveTo>
                  <a:pt x="0" y="0"/>
                </a:moveTo>
                <a:lnTo>
                  <a:pt x="9143998" y="0"/>
                </a:lnTo>
                <a:lnTo>
                  <a:pt x="9143998" y="73151"/>
                </a:lnTo>
                <a:lnTo>
                  <a:pt x="0" y="7315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6547104" y="5547283"/>
            <a:ext cx="2395886" cy="105347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8973" y="625857"/>
            <a:ext cx="7986052" cy="1219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0312" y="1374764"/>
            <a:ext cx="7963375" cy="30441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104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842963"/>
            <a:ext cx="8815388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Motivation and Success: </a:t>
            </a:r>
            <a:br>
              <a:rPr lang="en-US" dirty="0" smtClean="0"/>
            </a:br>
            <a:r>
              <a:rPr lang="en-US" dirty="0" smtClean="0"/>
              <a:t>Unpacking the Faculty-Student Dynamic </a:t>
            </a:r>
            <a:br>
              <a:rPr lang="en-US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2700" dirty="0" smtClean="0"/>
              <a:t>September 20, 2017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14625"/>
            <a:ext cx="9144000" cy="3386137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en-US" sz="2400" dirty="0" smtClean="0"/>
              <a:t>Dr</a:t>
            </a:r>
            <a:r>
              <a:rPr lang="en-US" sz="2400" dirty="0"/>
              <a:t>. Esther Jordan</a:t>
            </a:r>
          </a:p>
          <a:p>
            <a:pPr marL="0" indent="0" algn="ctr">
              <a:buNone/>
              <a:defRPr/>
            </a:pPr>
            <a:r>
              <a:rPr lang="en-US" sz="2400" dirty="0"/>
              <a:t>CETL Associate Director for Faculty </a:t>
            </a:r>
            <a:r>
              <a:rPr lang="en-US" sz="2400" dirty="0" smtClean="0"/>
              <a:t>Support</a:t>
            </a:r>
          </a:p>
          <a:p>
            <a:pPr marL="0" indent="0" algn="ctr">
              <a:buNone/>
              <a:defRPr/>
            </a:pPr>
            <a:r>
              <a:rPr lang="en-US" sz="2400" dirty="0" smtClean="0"/>
              <a:t>Associate Professor of Political Science</a:t>
            </a:r>
          </a:p>
          <a:p>
            <a:pPr marL="0" indent="0" algn="ctr">
              <a:buNone/>
              <a:defRPr/>
            </a:pPr>
            <a:endParaRPr lang="en-US" sz="1050" dirty="0"/>
          </a:p>
          <a:p>
            <a:pPr marL="0" indent="0" algn="ctr">
              <a:buNone/>
              <a:defRPr/>
            </a:pPr>
            <a:r>
              <a:rPr lang="en-US" sz="2400" dirty="0" smtClean="0"/>
              <a:t>Dr. Carmen Skaggs</a:t>
            </a:r>
          </a:p>
          <a:p>
            <a:pPr marL="0" indent="0" algn="ctr">
              <a:buNone/>
              <a:defRPr/>
            </a:pPr>
            <a:r>
              <a:rPr lang="en-US" sz="2400" dirty="0"/>
              <a:t>Associate Dean for Academic </a:t>
            </a:r>
            <a:r>
              <a:rPr lang="en-US" sz="2400" dirty="0" smtClean="0"/>
              <a:t>Support </a:t>
            </a:r>
          </a:p>
          <a:p>
            <a:pPr marL="0" indent="0" algn="ctr">
              <a:buNone/>
              <a:defRPr/>
            </a:pPr>
            <a:r>
              <a:rPr lang="en-US" sz="2400" dirty="0" smtClean="0"/>
              <a:t>College </a:t>
            </a:r>
            <a:r>
              <a:rPr lang="en-US" sz="2400" dirty="0"/>
              <a:t>of Humanities </a:t>
            </a:r>
            <a:r>
              <a:rPr lang="en-US" sz="2400" dirty="0" smtClean="0"/>
              <a:t>and Social </a:t>
            </a:r>
            <a:r>
              <a:rPr lang="en-US" sz="2400" dirty="0"/>
              <a:t>Sciences</a:t>
            </a:r>
          </a:p>
          <a:p>
            <a:pPr marL="0" indent="0" algn="ctr">
              <a:buNone/>
              <a:defRPr/>
            </a:pPr>
            <a:r>
              <a:rPr lang="en-US" sz="2400" dirty="0"/>
              <a:t>Associate Professor of English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2557462"/>
            <a:ext cx="91440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171450" y="6257924"/>
            <a:ext cx="3571876" cy="452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1600" dirty="0" smtClean="0"/>
              <a:t>Adapted from Jordan and McGrew, 2017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72154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781174"/>
            <a:ext cx="8763000" cy="2105025"/>
          </a:xfrm>
        </p:spPr>
        <p:txBody>
          <a:bodyPr>
            <a:noAutofit/>
          </a:bodyPr>
          <a:lstStyle/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4000" dirty="0" smtClean="0">
                <a:solidFill>
                  <a:prstClr val="black"/>
                </a:solidFill>
                <a:latin typeface="Arial" pitchFamily="-109" charset="0"/>
                <a:ea typeface="MS Pゴシック" pitchFamily="-92" charset="-128"/>
              </a:rPr>
              <a:t>Please Complete </a:t>
            </a:r>
            <a:r>
              <a:rPr lang="en-US" sz="4000" dirty="0">
                <a:solidFill>
                  <a:prstClr val="black"/>
                </a:solidFill>
                <a:latin typeface="Arial" pitchFamily="-109" charset="0"/>
                <a:ea typeface="MS Pゴシック" pitchFamily="-92" charset="-128"/>
              </a:rPr>
              <a:t>the Feedback </a:t>
            </a:r>
            <a:r>
              <a:rPr lang="en-US" sz="4000" dirty="0" smtClean="0">
                <a:solidFill>
                  <a:prstClr val="black"/>
                </a:solidFill>
                <a:latin typeface="Arial" pitchFamily="-109" charset="0"/>
                <a:ea typeface="MS Pゴシック" pitchFamily="-92" charset="-128"/>
              </a:rPr>
              <a:t>Form</a:t>
            </a: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4000" dirty="0">
              <a:solidFill>
                <a:prstClr val="black"/>
              </a:solidFill>
              <a:latin typeface="Arial" pitchFamily="-109" charset="0"/>
              <a:ea typeface="MS Pゴシック" pitchFamily="-92" charset="-128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4000" dirty="0" smtClean="0">
                <a:solidFill>
                  <a:prstClr val="black"/>
                </a:solidFill>
                <a:latin typeface="Arial" pitchFamily="-109" charset="0"/>
                <a:ea typeface="MS Pゴシック" pitchFamily="-92" charset="-128"/>
              </a:rPr>
              <a:t>Thank you!</a:t>
            </a: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4000" dirty="0">
              <a:solidFill>
                <a:prstClr val="black"/>
              </a:solidFill>
              <a:latin typeface="Arial" pitchFamily="-109" charset="0"/>
              <a:ea typeface="MS Pゴシック" pitchFamily="-9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451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Ambrose, S. A., et. al. (2010) How Learning Works: 7 Research-Based Principles for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Smart Learning</a:t>
            </a:r>
          </a:p>
          <a:p>
            <a:pPr marL="0" indent="0">
              <a:buNone/>
            </a:pPr>
            <a:r>
              <a:rPr lang="en-US" sz="2000" dirty="0"/>
              <a:t>Brophy, </a:t>
            </a:r>
            <a:r>
              <a:rPr lang="en-US" sz="2000" dirty="0" smtClean="0"/>
              <a:t>J. </a:t>
            </a:r>
            <a:r>
              <a:rPr lang="en-US" sz="2000" dirty="0"/>
              <a:t>(2004</a:t>
            </a:r>
            <a:r>
              <a:rPr lang="en-US" sz="2000" dirty="0" smtClean="0"/>
              <a:t>). Motivating </a:t>
            </a:r>
            <a:r>
              <a:rPr lang="en-US" sz="2000" dirty="0"/>
              <a:t>students to learn (2nd ed</a:t>
            </a:r>
            <a:r>
              <a:rPr lang="en-US" sz="2000" dirty="0" smtClean="0"/>
              <a:t>.). Mahwah</a:t>
            </a:r>
            <a:r>
              <a:rPr lang="en-US" sz="2000" dirty="0"/>
              <a:t>, New Jersey: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Lawrence </a:t>
            </a:r>
            <a:r>
              <a:rPr lang="en-US" sz="2000" dirty="0"/>
              <a:t>Erlbaum Associates.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Ford, M.E. (1992). Motivating humans: Goals, emotions and personal agency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beliefs. Newbury Park, CA: Sage Publications, Inc.</a:t>
            </a:r>
          </a:p>
          <a:p>
            <a:pPr marL="0" indent="0">
              <a:buNone/>
            </a:pPr>
            <a:r>
              <a:rPr lang="en-US" sz="2000" dirty="0" err="1"/>
              <a:t>McKeachie</a:t>
            </a:r>
            <a:r>
              <a:rPr lang="en-US" sz="2000" dirty="0"/>
              <a:t>, W., &amp; </a:t>
            </a:r>
            <a:r>
              <a:rPr lang="en-US" sz="2000" dirty="0" err="1"/>
              <a:t>Svinicki</a:t>
            </a:r>
            <a:r>
              <a:rPr lang="en-US" sz="2000" dirty="0"/>
              <a:t>, M. </a:t>
            </a:r>
            <a:r>
              <a:rPr lang="en-US" sz="2000" dirty="0" smtClean="0"/>
              <a:t>(2013). </a:t>
            </a:r>
            <a:r>
              <a:rPr lang="en-US" sz="2000" dirty="0" err="1" smtClean="0"/>
              <a:t>McKeachie's</a:t>
            </a:r>
            <a:r>
              <a:rPr lang="en-US" sz="2000" dirty="0" smtClean="0"/>
              <a:t> </a:t>
            </a:r>
            <a:r>
              <a:rPr lang="en-US" sz="2000" dirty="0"/>
              <a:t>Teaching Tips: Strategies,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Research </a:t>
            </a:r>
            <a:r>
              <a:rPr lang="en-US" sz="2000" dirty="0"/>
              <a:t>and </a:t>
            </a:r>
            <a:r>
              <a:rPr lang="en-US" sz="2000" dirty="0" smtClean="0"/>
              <a:t>Theory </a:t>
            </a:r>
            <a:r>
              <a:rPr lang="en-US" sz="2000" dirty="0"/>
              <a:t>for University </a:t>
            </a:r>
            <a:r>
              <a:rPr lang="en-US" sz="2000" dirty="0" smtClean="0"/>
              <a:t>Teachers </a:t>
            </a:r>
            <a:r>
              <a:rPr lang="en-US" sz="2000" dirty="0"/>
              <a:t>( 14th ed.). Belmont, CA: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Wadsworth Publishers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 smtClean="0"/>
              <a:t>Ryan</a:t>
            </a:r>
            <a:r>
              <a:rPr lang="en-US" sz="2000" dirty="0"/>
              <a:t>, R. M., &amp; Deci, E. L. (2017). Self-determination theory: Basic psychological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needs </a:t>
            </a:r>
            <a:r>
              <a:rPr lang="en-US" sz="2000" dirty="0"/>
              <a:t>in motivation, development, and wellness. Guilford Publications. 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28600" y="-128587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prstClr val="black"/>
                </a:solidFill>
                <a:latin typeface="Arial" pitchFamily="-109" charset="0"/>
                <a:ea typeface="MS Pゴシック" pitchFamily="-92" charset="-128"/>
              </a:rPr>
              <a:t>References</a:t>
            </a:r>
            <a:endParaRPr lang="en-US" sz="3200" dirty="0">
              <a:solidFill>
                <a:prstClr val="black"/>
              </a:solidFill>
              <a:latin typeface="Arial" pitchFamily="-109" charset="0"/>
              <a:ea typeface="MS Pゴシック" pitchFamily="-9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347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95337"/>
            <a:ext cx="87630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By the end of this workshop, faculty will be able to</a:t>
            </a:r>
          </a:p>
          <a:p>
            <a:pPr marL="0" indent="0">
              <a:buNone/>
            </a:pPr>
            <a:endParaRPr lang="en-US" sz="1600" dirty="0"/>
          </a:p>
          <a:p>
            <a:pPr marL="742950" indent="-742950">
              <a:buAutoNum type="arabicPeriod"/>
            </a:pPr>
            <a:r>
              <a:rPr lang="en-US" dirty="0" smtClean="0"/>
              <a:t>distinguish faculty and student responsibilities for motivation and learning,</a:t>
            </a:r>
          </a:p>
          <a:p>
            <a:pPr marL="742950" indent="-742950">
              <a:buAutoNum type="arabicPeriod"/>
            </a:pPr>
            <a:r>
              <a:rPr lang="en-US" dirty="0" smtClean="0"/>
              <a:t>apply motivation theory to resolve challenging student-faculty interaction cases in a learning-centered way, and</a:t>
            </a:r>
          </a:p>
          <a:p>
            <a:pPr marL="742950" indent="-742950">
              <a:buAutoNum type="arabicPeriod"/>
            </a:pPr>
            <a:r>
              <a:rPr lang="en-US" dirty="0"/>
              <a:t>a</a:t>
            </a:r>
            <a:r>
              <a:rPr lang="en-US" dirty="0" smtClean="0"/>
              <a:t>pply motivation theory to lead students to take greater responsibility for learning.</a:t>
            </a:r>
          </a:p>
          <a:p>
            <a:pPr marL="0" indent="0">
              <a:buNone/>
            </a:pPr>
            <a:endParaRPr lang="en-US" sz="16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28600" y="-128587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prstClr val="black"/>
                </a:solidFill>
                <a:latin typeface="Arial" pitchFamily="-109" charset="0"/>
                <a:ea typeface="MS Pゴシック" pitchFamily="-92" charset="-128"/>
              </a:rPr>
              <a:t>Learning Objectives</a:t>
            </a:r>
            <a:endParaRPr lang="en-US" sz="3200" dirty="0">
              <a:solidFill>
                <a:prstClr val="black"/>
              </a:solidFill>
              <a:latin typeface="Arial" pitchFamily="-109" charset="0"/>
              <a:ea typeface="MS Pゴシック" pitchFamily="-9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301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0070C0"/>
                </a:solidFill>
              </a:rPr>
              <a:t>Write answers to each question on a separate post-it note, discuss with a partner, then hand in your note to the facilitator:</a:t>
            </a:r>
          </a:p>
          <a:p>
            <a:pPr marL="0" indent="0">
              <a:buNone/>
            </a:pPr>
            <a:endParaRPr lang="en-US" sz="1800" dirty="0"/>
          </a:p>
          <a:p>
            <a:pPr marL="742950" indent="-742950">
              <a:buAutoNum type="arabicPeriod"/>
            </a:pPr>
            <a:r>
              <a:rPr lang="en-US" sz="3600" dirty="0" smtClean="0"/>
              <a:t>What is the professor responsible to do to  motivate students to learn?</a:t>
            </a:r>
          </a:p>
          <a:p>
            <a:pPr marL="0" indent="0">
              <a:buNone/>
            </a:pPr>
            <a:endParaRPr lang="en-US" sz="1800" dirty="0" smtClean="0"/>
          </a:p>
          <a:p>
            <a:pPr marL="742950" indent="-742950">
              <a:buFont typeface="+mj-lt"/>
              <a:buAutoNum type="arabicPeriod" startAt="2"/>
            </a:pPr>
            <a:r>
              <a:rPr lang="en-US" sz="3600" dirty="0" smtClean="0"/>
              <a:t>What is the student responsible to do to learn?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-128587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prstClr val="black"/>
                </a:solidFill>
                <a:latin typeface="Arial" pitchFamily="-109" charset="0"/>
                <a:ea typeface="MS Pゴシック" pitchFamily="-92" charset="-128"/>
              </a:rPr>
              <a:t>Introductory Activity</a:t>
            </a:r>
          </a:p>
        </p:txBody>
      </p:sp>
    </p:spTree>
    <p:extLst>
      <p:ext uri="{BB962C8B-B14F-4D97-AF65-F5344CB8AC3E}">
        <p14:creationId xmlns:p14="http://schemas.microsoft.com/office/powerpoint/2010/main" val="34729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3805" y="717717"/>
            <a:ext cx="8227621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1270" algn="l">
              <a:lnSpc>
                <a:spcPct val="100000"/>
              </a:lnSpc>
            </a:pPr>
            <a:r>
              <a:rPr sz="4000" spc="-30" dirty="0"/>
              <a:t>Measu</a:t>
            </a:r>
            <a:r>
              <a:rPr sz="4000" spc="-25" dirty="0"/>
              <a:t>re</a:t>
            </a:r>
            <a:r>
              <a:rPr sz="4000" dirty="0"/>
              <a:t>s </a:t>
            </a:r>
            <a:r>
              <a:rPr sz="4000" spc="-5" dirty="0"/>
              <a:t>o</a:t>
            </a:r>
            <a:r>
              <a:rPr sz="4000" dirty="0"/>
              <a:t>f </a:t>
            </a:r>
            <a:r>
              <a:rPr sz="4000" dirty="0" smtClean="0"/>
              <a:t>M</a:t>
            </a:r>
            <a:r>
              <a:rPr lang="en-US" sz="4000" spc="-5" dirty="0" smtClean="0"/>
              <a:t>otivation</a:t>
            </a:r>
            <a:endParaRPr sz="4000" dirty="0"/>
          </a:p>
        </p:txBody>
      </p:sp>
      <p:sp>
        <p:nvSpPr>
          <p:cNvPr id="3" name="object 3"/>
          <p:cNvSpPr/>
          <p:nvPr/>
        </p:nvSpPr>
        <p:spPr>
          <a:xfrm>
            <a:off x="411480" y="2202872"/>
            <a:ext cx="2473036" cy="6567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43247" y="2223654"/>
            <a:ext cx="1246909" cy="6234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8432" y="2223799"/>
            <a:ext cx="2381250" cy="569595"/>
          </a:xfrm>
          <a:custGeom>
            <a:avLst/>
            <a:gdLst/>
            <a:ahLst/>
            <a:cxnLst/>
            <a:rect l="l" t="t" r="r" b="b"/>
            <a:pathLst>
              <a:path w="2381250" h="569594">
                <a:moveTo>
                  <a:pt x="2096747" y="0"/>
                </a:moveTo>
                <a:lnTo>
                  <a:pt x="0" y="0"/>
                </a:lnTo>
                <a:lnTo>
                  <a:pt x="284486" y="284487"/>
                </a:lnTo>
                <a:lnTo>
                  <a:pt x="0" y="568973"/>
                </a:lnTo>
                <a:lnTo>
                  <a:pt x="2096747" y="568973"/>
                </a:lnTo>
                <a:lnTo>
                  <a:pt x="2381235" y="284487"/>
                </a:lnTo>
                <a:lnTo>
                  <a:pt x="20967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03922" y="2320834"/>
            <a:ext cx="1137285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Choice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669631" y="1941955"/>
            <a:ext cx="5942965" cy="1132840"/>
          </a:xfrm>
          <a:custGeom>
            <a:avLst/>
            <a:gdLst/>
            <a:ahLst/>
            <a:cxnLst/>
            <a:rect l="l" t="t" r="r" b="b"/>
            <a:pathLst>
              <a:path w="5942965" h="1132839">
                <a:moveTo>
                  <a:pt x="5376459" y="0"/>
                </a:moveTo>
                <a:lnTo>
                  <a:pt x="0" y="0"/>
                </a:lnTo>
                <a:lnTo>
                  <a:pt x="566331" y="566331"/>
                </a:lnTo>
                <a:lnTo>
                  <a:pt x="0" y="1132662"/>
                </a:lnTo>
                <a:lnTo>
                  <a:pt x="5376459" y="1132662"/>
                </a:lnTo>
                <a:lnTo>
                  <a:pt x="5942791" y="566331"/>
                </a:lnTo>
                <a:lnTo>
                  <a:pt x="5376459" y="0"/>
                </a:lnTo>
                <a:close/>
              </a:path>
            </a:pathLst>
          </a:custGeom>
          <a:solidFill>
            <a:srgbClr val="FFCD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69631" y="1941955"/>
            <a:ext cx="5942965" cy="1132840"/>
          </a:xfrm>
          <a:custGeom>
            <a:avLst/>
            <a:gdLst/>
            <a:ahLst/>
            <a:cxnLst/>
            <a:rect l="l" t="t" r="r" b="b"/>
            <a:pathLst>
              <a:path w="5942965" h="1132839">
                <a:moveTo>
                  <a:pt x="0" y="0"/>
                </a:moveTo>
                <a:lnTo>
                  <a:pt x="5376459" y="0"/>
                </a:lnTo>
                <a:lnTo>
                  <a:pt x="5942790" y="566330"/>
                </a:lnTo>
                <a:lnTo>
                  <a:pt x="5376459" y="1132661"/>
                </a:lnTo>
                <a:lnTo>
                  <a:pt x="0" y="1132661"/>
                </a:lnTo>
                <a:lnTo>
                  <a:pt x="566330" y="56633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D9E0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1480" y="3350029"/>
            <a:ext cx="2481348" cy="61514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34687" y="3350028"/>
            <a:ext cx="1068185" cy="62345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8432" y="3373447"/>
            <a:ext cx="2387600" cy="523240"/>
          </a:xfrm>
          <a:custGeom>
            <a:avLst/>
            <a:gdLst/>
            <a:ahLst/>
            <a:cxnLst/>
            <a:rect l="l" t="t" r="r" b="b"/>
            <a:pathLst>
              <a:path w="2387600" h="523239">
                <a:moveTo>
                  <a:pt x="2125787" y="0"/>
                </a:moveTo>
                <a:lnTo>
                  <a:pt x="0" y="0"/>
                </a:lnTo>
                <a:lnTo>
                  <a:pt x="261594" y="261594"/>
                </a:lnTo>
                <a:lnTo>
                  <a:pt x="0" y="523189"/>
                </a:lnTo>
                <a:lnTo>
                  <a:pt x="2125787" y="523189"/>
                </a:lnTo>
                <a:lnTo>
                  <a:pt x="2387383" y="261594"/>
                </a:lnTo>
                <a:lnTo>
                  <a:pt x="21257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199071" y="3447589"/>
            <a:ext cx="953135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Eﬀ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675778" y="3147863"/>
            <a:ext cx="6010275" cy="974725"/>
          </a:xfrm>
          <a:custGeom>
            <a:avLst/>
            <a:gdLst/>
            <a:ahLst/>
            <a:cxnLst/>
            <a:rect l="l" t="t" r="r" b="b"/>
            <a:pathLst>
              <a:path w="6010275" h="974725">
                <a:moveTo>
                  <a:pt x="5522607" y="0"/>
                </a:moveTo>
                <a:lnTo>
                  <a:pt x="0" y="0"/>
                </a:lnTo>
                <a:lnTo>
                  <a:pt x="487179" y="487179"/>
                </a:lnTo>
                <a:lnTo>
                  <a:pt x="0" y="974357"/>
                </a:lnTo>
                <a:lnTo>
                  <a:pt x="5522607" y="974357"/>
                </a:lnTo>
                <a:lnTo>
                  <a:pt x="6009784" y="487179"/>
                </a:lnTo>
                <a:lnTo>
                  <a:pt x="5522607" y="0"/>
                </a:lnTo>
                <a:close/>
              </a:path>
            </a:pathLst>
          </a:custGeom>
          <a:solidFill>
            <a:srgbClr val="FFCD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675778" y="3147864"/>
            <a:ext cx="6010275" cy="974725"/>
          </a:xfrm>
          <a:custGeom>
            <a:avLst/>
            <a:gdLst/>
            <a:ahLst/>
            <a:cxnLst/>
            <a:rect l="l" t="t" r="r" b="b"/>
            <a:pathLst>
              <a:path w="6010275" h="974725">
                <a:moveTo>
                  <a:pt x="0" y="0"/>
                </a:moveTo>
                <a:lnTo>
                  <a:pt x="5522606" y="0"/>
                </a:lnTo>
                <a:lnTo>
                  <a:pt x="6009784" y="487178"/>
                </a:lnTo>
                <a:lnTo>
                  <a:pt x="5522606" y="974356"/>
                </a:lnTo>
                <a:lnTo>
                  <a:pt x="0" y="974356"/>
                </a:lnTo>
                <a:lnTo>
                  <a:pt x="487178" y="487178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D9E0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1480" y="4522123"/>
            <a:ext cx="2552006" cy="6151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89956" y="4522123"/>
            <a:ext cx="2032462" cy="62761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8432" y="4545793"/>
            <a:ext cx="2460625" cy="523240"/>
          </a:xfrm>
          <a:custGeom>
            <a:avLst/>
            <a:gdLst/>
            <a:ahLst/>
            <a:cxnLst/>
            <a:rect l="l" t="t" r="r" b="b"/>
            <a:pathLst>
              <a:path w="2460625" h="523239">
                <a:moveTo>
                  <a:pt x="2198471" y="0"/>
                </a:moveTo>
                <a:lnTo>
                  <a:pt x="0" y="0"/>
                </a:lnTo>
                <a:lnTo>
                  <a:pt x="261594" y="261594"/>
                </a:lnTo>
                <a:lnTo>
                  <a:pt x="0" y="523189"/>
                </a:lnTo>
                <a:lnTo>
                  <a:pt x="2198471" y="523189"/>
                </a:lnTo>
                <a:lnTo>
                  <a:pt x="2460066" y="261594"/>
                </a:lnTo>
                <a:lnTo>
                  <a:pt x="21984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53805" y="4619935"/>
            <a:ext cx="1916430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Per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sis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te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ce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748464" y="4195467"/>
            <a:ext cx="5891530" cy="1224280"/>
          </a:xfrm>
          <a:custGeom>
            <a:avLst/>
            <a:gdLst/>
            <a:ahLst/>
            <a:cxnLst/>
            <a:rect l="l" t="t" r="r" b="b"/>
            <a:pathLst>
              <a:path w="5891530" h="1224279">
                <a:moveTo>
                  <a:pt x="5279595" y="0"/>
                </a:moveTo>
                <a:lnTo>
                  <a:pt x="0" y="0"/>
                </a:lnTo>
                <a:lnTo>
                  <a:pt x="611920" y="611921"/>
                </a:lnTo>
                <a:lnTo>
                  <a:pt x="0" y="1223841"/>
                </a:lnTo>
                <a:lnTo>
                  <a:pt x="5279595" y="1223841"/>
                </a:lnTo>
                <a:lnTo>
                  <a:pt x="5891516" y="611921"/>
                </a:lnTo>
                <a:lnTo>
                  <a:pt x="5279595" y="0"/>
                </a:lnTo>
                <a:close/>
              </a:path>
            </a:pathLst>
          </a:custGeom>
          <a:solidFill>
            <a:srgbClr val="FFCD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748464" y="4195467"/>
            <a:ext cx="5891530" cy="1224280"/>
          </a:xfrm>
          <a:custGeom>
            <a:avLst/>
            <a:gdLst/>
            <a:ahLst/>
            <a:cxnLst/>
            <a:rect l="l" t="t" r="r" b="b"/>
            <a:pathLst>
              <a:path w="5891530" h="1224279">
                <a:moveTo>
                  <a:pt x="0" y="0"/>
                </a:moveTo>
                <a:lnTo>
                  <a:pt x="5279596" y="0"/>
                </a:lnTo>
                <a:lnTo>
                  <a:pt x="5891516" y="611920"/>
                </a:lnTo>
                <a:lnTo>
                  <a:pt x="5279596" y="1223840"/>
                </a:lnTo>
                <a:lnTo>
                  <a:pt x="0" y="1223840"/>
                </a:lnTo>
                <a:lnTo>
                  <a:pt x="611920" y="61192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D9E0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379096" y="1996984"/>
            <a:ext cx="4650105" cy="3366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0805" algn="ctr">
              <a:lnSpc>
                <a:spcPts val="2800"/>
              </a:lnSpc>
            </a:pPr>
            <a:r>
              <a:rPr sz="2600" spc="-30" dirty="0">
                <a:latin typeface="Calibri"/>
                <a:cs typeface="Calibri"/>
              </a:rPr>
              <a:t>W</a:t>
            </a:r>
            <a:r>
              <a:rPr sz="2600" dirty="0">
                <a:latin typeface="Calibri"/>
                <a:cs typeface="Calibri"/>
              </a:rPr>
              <a:t>h</a:t>
            </a:r>
            <a:r>
              <a:rPr sz="2600" spc="-15" dirty="0">
                <a:latin typeface="Calibri"/>
                <a:cs typeface="Calibri"/>
              </a:rPr>
              <a:t>at</a:t>
            </a:r>
            <a:r>
              <a:rPr sz="2600" dirty="0">
                <a:latin typeface="Calibri"/>
                <a:cs typeface="Calibri"/>
              </a:rPr>
              <a:t> ta</a:t>
            </a:r>
            <a:r>
              <a:rPr sz="2600" spc="-5" dirty="0">
                <a:latin typeface="Calibri"/>
                <a:cs typeface="Calibri"/>
              </a:rPr>
              <a:t>s</a:t>
            </a:r>
            <a:r>
              <a:rPr sz="2600" spc="-15" dirty="0">
                <a:latin typeface="Calibri"/>
                <a:cs typeface="Calibri"/>
              </a:rPr>
              <a:t>k</a:t>
            </a:r>
            <a:r>
              <a:rPr sz="2600" dirty="0">
                <a:latin typeface="Calibri"/>
                <a:cs typeface="Calibri"/>
              </a:rPr>
              <a:t>s do stud</a:t>
            </a:r>
            <a:r>
              <a:rPr sz="2600" spc="-15" dirty="0">
                <a:latin typeface="Calibri"/>
                <a:cs typeface="Calibri"/>
              </a:rPr>
              <a:t>e</a:t>
            </a:r>
            <a:r>
              <a:rPr sz="2600" dirty="0">
                <a:latin typeface="Calibri"/>
                <a:cs typeface="Calibri"/>
              </a:rPr>
              <a:t>nts </a:t>
            </a:r>
            <a:r>
              <a:rPr sz="2600" spc="-15" dirty="0">
                <a:latin typeface="Calibri"/>
                <a:cs typeface="Calibri"/>
              </a:rPr>
              <a:t>c</a:t>
            </a:r>
            <a:r>
              <a:rPr sz="2600" dirty="0">
                <a:latin typeface="Calibri"/>
                <a:cs typeface="Calibri"/>
              </a:rPr>
              <a:t>h</a:t>
            </a:r>
            <a:r>
              <a:rPr sz="2600" spc="-5" dirty="0">
                <a:latin typeface="Calibri"/>
                <a:cs typeface="Calibri"/>
              </a:rPr>
              <a:t>oo</a:t>
            </a:r>
            <a:r>
              <a:rPr sz="2600" dirty="0">
                <a:latin typeface="Calibri"/>
                <a:cs typeface="Calibri"/>
              </a:rPr>
              <a:t>s</a:t>
            </a:r>
            <a:r>
              <a:rPr sz="2600" spc="-15" dirty="0">
                <a:latin typeface="Calibri"/>
                <a:cs typeface="Calibri"/>
              </a:rPr>
              <a:t>e</a:t>
            </a:r>
            <a:r>
              <a:rPr sz="2600" dirty="0">
                <a:latin typeface="Calibri"/>
                <a:cs typeface="Calibri"/>
              </a:rPr>
              <a:t> to </a:t>
            </a:r>
            <a:r>
              <a:rPr sz="2600" spc="-15" dirty="0">
                <a:latin typeface="Calibri"/>
                <a:cs typeface="Calibri"/>
              </a:rPr>
              <a:t>c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spc="-25" dirty="0">
                <a:latin typeface="Calibri"/>
                <a:cs typeface="Calibri"/>
              </a:rPr>
              <a:t>m</a:t>
            </a:r>
            <a:r>
              <a:rPr sz="2600" dirty="0">
                <a:latin typeface="Calibri"/>
                <a:cs typeface="Calibri"/>
              </a:rPr>
              <a:t>pl</a:t>
            </a:r>
            <a:r>
              <a:rPr sz="2600" spc="-15" dirty="0">
                <a:latin typeface="Calibri"/>
                <a:cs typeface="Calibri"/>
              </a:rPr>
              <a:t>ete</a:t>
            </a:r>
            <a:r>
              <a:rPr sz="2600" dirty="0">
                <a:latin typeface="Calibri"/>
                <a:cs typeface="Calibri"/>
              </a:rPr>
              <a:t> th</a:t>
            </a:r>
            <a:r>
              <a:rPr sz="2600" spc="-15" dirty="0">
                <a:latin typeface="Calibri"/>
                <a:cs typeface="Calibri"/>
              </a:rPr>
              <a:t>at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w</a:t>
            </a:r>
            <a:r>
              <a:rPr sz="2600" dirty="0">
                <a:latin typeface="Calibri"/>
                <a:cs typeface="Calibri"/>
              </a:rPr>
              <a:t>ill </a:t>
            </a:r>
            <a:r>
              <a:rPr sz="2600" spc="-15" dirty="0">
                <a:latin typeface="Calibri"/>
                <a:cs typeface="Calibri"/>
              </a:rPr>
              <a:t>e</a:t>
            </a:r>
            <a:r>
              <a:rPr sz="2600" dirty="0">
                <a:latin typeface="Calibri"/>
                <a:cs typeface="Calibri"/>
              </a:rPr>
              <a:t>nhan</a:t>
            </a:r>
            <a:r>
              <a:rPr sz="2600" spc="-15" dirty="0">
                <a:latin typeface="Calibri"/>
                <a:cs typeface="Calibri"/>
              </a:rPr>
              <a:t>ce</a:t>
            </a:r>
            <a:r>
              <a:rPr sz="2600" dirty="0">
                <a:latin typeface="Calibri"/>
                <a:cs typeface="Calibri"/>
              </a:rPr>
              <a:t> th</a:t>
            </a:r>
            <a:r>
              <a:rPr sz="2600" spc="-15" dirty="0">
                <a:latin typeface="Calibri"/>
                <a:cs typeface="Calibri"/>
              </a:rPr>
              <a:t>e</a:t>
            </a:r>
            <a:r>
              <a:rPr sz="2600" dirty="0">
                <a:latin typeface="Calibri"/>
                <a:cs typeface="Calibri"/>
              </a:rPr>
              <a:t>i</a:t>
            </a:r>
            <a:r>
              <a:rPr sz="2600" spc="-10" dirty="0">
                <a:latin typeface="Calibri"/>
                <a:cs typeface="Calibri"/>
              </a:rPr>
              <a:t>r </a:t>
            </a:r>
            <a:r>
              <a:rPr sz="2600" dirty="0">
                <a:latin typeface="Calibri"/>
                <a:cs typeface="Calibri"/>
              </a:rPr>
              <a:t>l</a:t>
            </a:r>
            <a:r>
              <a:rPr sz="2600" spc="-15" dirty="0">
                <a:latin typeface="Calibri"/>
                <a:cs typeface="Calibri"/>
              </a:rPr>
              <a:t>ear</a:t>
            </a:r>
            <a:r>
              <a:rPr sz="2600" dirty="0">
                <a:latin typeface="Calibri"/>
                <a:cs typeface="Calibri"/>
              </a:rPr>
              <a:t>nin</a:t>
            </a:r>
            <a:r>
              <a:rPr sz="2600" spc="-15" dirty="0">
                <a:latin typeface="Calibri"/>
                <a:cs typeface="Calibri"/>
              </a:rPr>
              <a:t>g</a:t>
            </a:r>
            <a:r>
              <a:rPr sz="2600" dirty="0">
                <a:latin typeface="Calibri"/>
                <a:cs typeface="Calibri"/>
              </a:rPr>
              <a:t>?</a:t>
            </a:r>
            <a:endParaRPr sz="2600">
              <a:latin typeface="Calibri"/>
              <a:cs typeface="Calibri"/>
            </a:endParaRPr>
          </a:p>
          <a:p>
            <a:pPr marL="139065" marR="138430" algn="ctr">
              <a:lnSpc>
                <a:spcPts val="2800"/>
              </a:lnSpc>
              <a:spcBef>
                <a:spcPts val="1875"/>
              </a:spcBef>
            </a:pPr>
            <a:r>
              <a:rPr sz="2600" spc="-5" dirty="0">
                <a:latin typeface="Calibri"/>
                <a:cs typeface="Calibri"/>
              </a:rPr>
              <a:t>Ho</a:t>
            </a:r>
            <a:r>
              <a:rPr sz="2600" spc="-20" dirty="0">
                <a:latin typeface="Calibri"/>
                <a:cs typeface="Calibri"/>
              </a:rPr>
              <a:t>w</a:t>
            </a:r>
            <a:r>
              <a:rPr sz="2600" dirty="0">
                <a:latin typeface="Calibri"/>
                <a:cs typeface="Calibri"/>
              </a:rPr>
              <a:t> h</a:t>
            </a:r>
            <a:r>
              <a:rPr sz="2600" spc="-15" dirty="0">
                <a:latin typeface="Calibri"/>
                <a:cs typeface="Calibri"/>
              </a:rPr>
              <a:t>ar</a:t>
            </a:r>
            <a:r>
              <a:rPr sz="2600" dirty="0">
                <a:latin typeface="Calibri"/>
                <a:cs typeface="Calibri"/>
              </a:rPr>
              <a:t>d </a:t>
            </a:r>
            <a:r>
              <a:rPr sz="2600" spc="-15" dirty="0">
                <a:latin typeface="Calibri"/>
                <a:cs typeface="Calibri"/>
              </a:rPr>
              <a:t>are</a:t>
            </a:r>
            <a:r>
              <a:rPr sz="2600" dirty="0">
                <a:latin typeface="Calibri"/>
                <a:cs typeface="Calibri"/>
              </a:rPr>
              <a:t> stud</a:t>
            </a:r>
            <a:r>
              <a:rPr sz="2600" spc="-15" dirty="0">
                <a:latin typeface="Calibri"/>
                <a:cs typeface="Calibri"/>
              </a:rPr>
              <a:t>e</a:t>
            </a:r>
            <a:r>
              <a:rPr sz="2600" dirty="0">
                <a:latin typeface="Calibri"/>
                <a:cs typeface="Calibri"/>
              </a:rPr>
              <a:t>nts </a:t>
            </a:r>
            <a:r>
              <a:rPr sz="2600" spc="-25" dirty="0">
                <a:latin typeface="Calibri"/>
                <a:cs typeface="Calibri"/>
              </a:rPr>
              <a:t>w</a:t>
            </a:r>
            <a:r>
              <a:rPr sz="2600" dirty="0">
                <a:latin typeface="Calibri"/>
                <a:cs typeface="Calibri"/>
              </a:rPr>
              <a:t>illin</a:t>
            </a:r>
            <a:r>
              <a:rPr sz="2600" spc="-15" dirty="0">
                <a:latin typeface="Calibri"/>
                <a:cs typeface="Calibri"/>
              </a:rPr>
              <a:t>g</a:t>
            </a:r>
            <a:r>
              <a:rPr sz="2600" dirty="0">
                <a:latin typeface="Calibri"/>
                <a:cs typeface="Calibri"/>
              </a:rPr>
              <a:t> to </a:t>
            </a:r>
            <a:r>
              <a:rPr sz="2600" spc="-25" dirty="0">
                <a:latin typeface="Calibri"/>
                <a:cs typeface="Calibri"/>
              </a:rPr>
              <a:t>w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spc="-15" dirty="0">
                <a:latin typeface="Calibri"/>
                <a:cs typeface="Calibri"/>
              </a:rPr>
              <a:t>rk</a:t>
            </a:r>
            <a:r>
              <a:rPr sz="2600" dirty="0">
                <a:latin typeface="Calibri"/>
                <a:cs typeface="Calibri"/>
              </a:rPr>
              <a:t> to </a:t>
            </a:r>
            <a:r>
              <a:rPr sz="2600" spc="-15" dirty="0">
                <a:latin typeface="Calibri"/>
                <a:cs typeface="Calibri"/>
              </a:rPr>
              <a:t>c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spc="-25" dirty="0">
                <a:latin typeface="Calibri"/>
                <a:cs typeface="Calibri"/>
              </a:rPr>
              <a:t>m</a:t>
            </a:r>
            <a:r>
              <a:rPr sz="2600" dirty="0">
                <a:latin typeface="Calibri"/>
                <a:cs typeface="Calibri"/>
              </a:rPr>
              <a:t>pl</a:t>
            </a:r>
            <a:r>
              <a:rPr sz="2600" spc="-15" dirty="0">
                <a:latin typeface="Calibri"/>
                <a:cs typeface="Calibri"/>
              </a:rPr>
              <a:t>ete</a:t>
            </a:r>
            <a:r>
              <a:rPr sz="2600" dirty="0">
                <a:latin typeface="Calibri"/>
                <a:cs typeface="Calibri"/>
              </a:rPr>
              <a:t> th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s</a:t>
            </a:r>
            <a:r>
              <a:rPr sz="2600" spc="-15" dirty="0">
                <a:latin typeface="Calibri"/>
                <a:cs typeface="Calibri"/>
              </a:rPr>
              <a:t>e</a:t>
            </a:r>
            <a:r>
              <a:rPr sz="2600" dirty="0">
                <a:latin typeface="Calibri"/>
                <a:cs typeface="Calibri"/>
              </a:rPr>
              <a:t> ta</a:t>
            </a:r>
            <a:r>
              <a:rPr sz="2600" spc="-5" dirty="0">
                <a:latin typeface="Calibri"/>
                <a:cs typeface="Calibri"/>
              </a:rPr>
              <a:t>s</a:t>
            </a:r>
            <a:r>
              <a:rPr sz="2600" spc="-15" dirty="0">
                <a:latin typeface="Calibri"/>
                <a:cs typeface="Calibri"/>
              </a:rPr>
              <a:t>k</a:t>
            </a:r>
            <a:r>
              <a:rPr sz="2600" dirty="0">
                <a:latin typeface="Calibri"/>
                <a:cs typeface="Calibri"/>
              </a:rPr>
              <a:t>s?</a:t>
            </a:r>
            <a:endParaRPr sz="2600">
              <a:latin typeface="Calibri"/>
              <a:cs typeface="Calibri"/>
            </a:endParaRPr>
          </a:p>
          <a:p>
            <a:pPr marL="32384" marR="5080" algn="ctr">
              <a:lnSpc>
                <a:spcPts val="2800"/>
              </a:lnSpc>
              <a:spcBef>
                <a:spcPts val="2225"/>
              </a:spcBef>
            </a:pPr>
            <a:r>
              <a:rPr sz="2600" dirty="0">
                <a:latin typeface="Calibri"/>
                <a:cs typeface="Calibri"/>
              </a:rPr>
              <a:t>If thin</a:t>
            </a:r>
            <a:r>
              <a:rPr sz="2600" spc="-15" dirty="0">
                <a:latin typeface="Calibri"/>
                <a:cs typeface="Calibri"/>
              </a:rPr>
              <a:t>gs get di</a:t>
            </a:r>
            <a:r>
              <a:rPr sz="2600" spc="-20" dirty="0">
                <a:latin typeface="Calibri"/>
                <a:cs typeface="Calibri"/>
              </a:rPr>
              <a:t>ﬃcul</a:t>
            </a:r>
            <a:r>
              <a:rPr sz="2600" spc="-10" dirty="0">
                <a:latin typeface="Calibri"/>
                <a:cs typeface="Calibri"/>
              </a:rPr>
              <a:t>t, h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spc="-20" dirty="0">
                <a:latin typeface="Calibri"/>
                <a:cs typeface="Calibri"/>
              </a:rPr>
              <a:t>w</a:t>
            </a:r>
            <a:r>
              <a:rPr sz="2600" dirty="0">
                <a:latin typeface="Calibri"/>
                <a:cs typeface="Calibri"/>
              </a:rPr>
              <a:t> l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n</a:t>
            </a:r>
            <a:r>
              <a:rPr sz="2600" spc="-15" dirty="0">
                <a:latin typeface="Calibri"/>
                <a:cs typeface="Calibri"/>
              </a:rPr>
              <a:t>g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w</a:t>
            </a:r>
            <a:r>
              <a:rPr sz="2600" dirty="0">
                <a:latin typeface="Calibri"/>
                <a:cs typeface="Calibri"/>
              </a:rPr>
              <a:t>ill stud</a:t>
            </a:r>
            <a:r>
              <a:rPr sz="2600" spc="-15" dirty="0">
                <a:latin typeface="Calibri"/>
                <a:cs typeface="Calibri"/>
              </a:rPr>
              <a:t>e</a:t>
            </a:r>
            <a:r>
              <a:rPr sz="2600" dirty="0">
                <a:latin typeface="Calibri"/>
                <a:cs typeface="Calibri"/>
              </a:rPr>
              <a:t>nts p</a:t>
            </a:r>
            <a:r>
              <a:rPr sz="2600" spc="-15" dirty="0">
                <a:latin typeface="Calibri"/>
                <a:cs typeface="Calibri"/>
              </a:rPr>
              <a:t>er</a:t>
            </a:r>
            <a:r>
              <a:rPr sz="2600" dirty="0">
                <a:latin typeface="Calibri"/>
                <a:cs typeface="Calibri"/>
              </a:rPr>
              <a:t>sis</a:t>
            </a:r>
            <a:r>
              <a:rPr sz="2600" spc="-10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 in 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spc="-10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d</a:t>
            </a:r>
            <a:r>
              <a:rPr sz="2600" spc="-15" dirty="0">
                <a:latin typeface="Calibri"/>
                <a:cs typeface="Calibri"/>
              </a:rPr>
              <a:t>er</a:t>
            </a:r>
            <a:r>
              <a:rPr sz="2600" dirty="0">
                <a:latin typeface="Calibri"/>
                <a:cs typeface="Calibri"/>
              </a:rPr>
              <a:t> to </a:t>
            </a:r>
            <a:r>
              <a:rPr sz="2600" spc="-15" dirty="0">
                <a:latin typeface="Calibri"/>
                <a:cs typeface="Calibri"/>
              </a:rPr>
              <a:t>get</a:t>
            </a:r>
            <a:r>
              <a:rPr sz="2600" dirty="0">
                <a:latin typeface="Calibri"/>
                <a:cs typeface="Calibri"/>
              </a:rPr>
              <a:t> i</a:t>
            </a:r>
            <a:r>
              <a:rPr sz="2600" spc="-10" dirty="0">
                <a:latin typeface="Calibri"/>
                <a:cs typeface="Calibri"/>
              </a:rPr>
              <a:t>t r</a:t>
            </a:r>
            <a:r>
              <a:rPr sz="2600" dirty="0">
                <a:latin typeface="Calibri"/>
                <a:cs typeface="Calibri"/>
              </a:rPr>
              <a:t>i</a:t>
            </a:r>
            <a:r>
              <a:rPr sz="2600" spc="-15" dirty="0">
                <a:latin typeface="Calibri"/>
                <a:cs typeface="Calibri"/>
              </a:rPr>
              <a:t>g</a:t>
            </a:r>
            <a:r>
              <a:rPr sz="2600" dirty="0">
                <a:latin typeface="Calibri"/>
                <a:cs typeface="Calibri"/>
              </a:rPr>
              <a:t>ht?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0596" y="6429375"/>
            <a:ext cx="2914092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latin typeface="Calibri"/>
                <a:cs typeface="Calibri"/>
              </a:rPr>
              <a:t>S</a:t>
            </a:r>
            <a:r>
              <a:rPr spc="-5" dirty="0">
                <a:latin typeface="Calibri"/>
                <a:cs typeface="Calibri"/>
              </a:rPr>
              <a:t>v</a:t>
            </a:r>
            <a:r>
              <a:rPr dirty="0">
                <a:latin typeface="Calibri"/>
                <a:cs typeface="Calibri"/>
              </a:rPr>
              <a:t>ini</a:t>
            </a:r>
            <a:r>
              <a:rPr spc="-5" dirty="0">
                <a:latin typeface="Calibri"/>
                <a:cs typeface="Calibri"/>
              </a:rPr>
              <a:t>ck</a:t>
            </a:r>
            <a:r>
              <a:rPr dirty="0">
                <a:latin typeface="Calibri"/>
                <a:cs typeface="Calibri"/>
              </a:rPr>
              <a:t>i and </a:t>
            </a:r>
            <a:r>
              <a:rPr spc="-10" dirty="0" err="1" smtClean="0">
                <a:latin typeface="Calibri"/>
                <a:cs typeface="Calibri"/>
              </a:rPr>
              <a:t>McKeac</a:t>
            </a:r>
            <a:r>
              <a:rPr dirty="0" err="1" smtClean="0">
                <a:latin typeface="Calibri"/>
                <a:cs typeface="Calibri"/>
              </a:rPr>
              <a:t>hi</a:t>
            </a:r>
            <a:r>
              <a:rPr spc="-5" dirty="0" err="1" smtClean="0">
                <a:latin typeface="Calibri"/>
                <a:cs typeface="Calibri"/>
              </a:rPr>
              <a:t>e</a:t>
            </a:r>
            <a:r>
              <a:rPr lang="en-US" spc="-5" dirty="0" smtClean="0">
                <a:latin typeface="Calibri"/>
                <a:cs typeface="Calibri"/>
              </a:rPr>
              <a:t> (2013)</a:t>
            </a:r>
            <a:endParaRPr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003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053243" y="1571105"/>
            <a:ext cx="2011680" cy="10557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06952" y="1601348"/>
            <a:ext cx="1905000" cy="952500"/>
          </a:xfrm>
          <a:custGeom>
            <a:avLst/>
            <a:gdLst/>
            <a:ahLst/>
            <a:cxnLst/>
            <a:rect l="l" t="t" r="r" b="b"/>
            <a:pathLst>
              <a:path w="1905000" h="952500">
                <a:moveTo>
                  <a:pt x="1809466" y="0"/>
                </a:moveTo>
                <a:lnTo>
                  <a:pt x="86337" y="410"/>
                </a:lnTo>
                <a:lnTo>
                  <a:pt x="46333" y="13496"/>
                </a:lnTo>
                <a:lnTo>
                  <a:pt x="16444" y="41722"/>
                </a:lnTo>
                <a:lnTo>
                  <a:pt x="1109" y="80648"/>
                </a:lnTo>
                <a:lnTo>
                  <a:pt x="0" y="95234"/>
                </a:lnTo>
                <a:lnTo>
                  <a:pt x="410" y="866012"/>
                </a:lnTo>
                <a:lnTo>
                  <a:pt x="13496" y="906017"/>
                </a:lnTo>
                <a:lnTo>
                  <a:pt x="41722" y="935905"/>
                </a:lnTo>
                <a:lnTo>
                  <a:pt x="80648" y="951240"/>
                </a:lnTo>
                <a:lnTo>
                  <a:pt x="95234" y="952350"/>
                </a:lnTo>
                <a:lnTo>
                  <a:pt x="1818363" y="951940"/>
                </a:lnTo>
                <a:lnTo>
                  <a:pt x="1858368" y="938853"/>
                </a:lnTo>
                <a:lnTo>
                  <a:pt x="1888257" y="910627"/>
                </a:lnTo>
                <a:lnTo>
                  <a:pt x="1903591" y="871701"/>
                </a:lnTo>
                <a:lnTo>
                  <a:pt x="1904701" y="857115"/>
                </a:lnTo>
                <a:lnTo>
                  <a:pt x="1904291" y="86337"/>
                </a:lnTo>
                <a:lnTo>
                  <a:pt x="1891204" y="46333"/>
                </a:lnTo>
                <a:lnTo>
                  <a:pt x="1862978" y="16444"/>
                </a:lnTo>
                <a:lnTo>
                  <a:pt x="1824052" y="1109"/>
                </a:lnTo>
                <a:lnTo>
                  <a:pt x="1809466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06952" y="1601348"/>
            <a:ext cx="1905000" cy="952500"/>
          </a:xfrm>
          <a:custGeom>
            <a:avLst/>
            <a:gdLst/>
            <a:ahLst/>
            <a:cxnLst/>
            <a:rect l="l" t="t" r="r" b="b"/>
            <a:pathLst>
              <a:path w="1905000" h="952500">
                <a:moveTo>
                  <a:pt x="0" y="95234"/>
                </a:moveTo>
                <a:lnTo>
                  <a:pt x="9496" y="53728"/>
                </a:lnTo>
                <a:lnTo>
                  <a:pt x="35027" y="21442"/>
                </a:lnTo>
                <a:lnTo>
                  <a:pt x="72152" y="2816"/>
                </a:lnTo>
                <a:lnTo>
                  <a:pt x="1809466" y="0"/>
                </a:lnTo>
                <a:lnTo>
                  <a:pt x="1824052" y="1109"/>
                </a:lnTo>
                <a:lnTo>
                  <a:pt x="1862978" y="16444"/>
                </a:lnTo>
                <a:lnTo>
                  <a:pt x="1891204" y="46333"/>
                </a:lnTo>
                <a:lnTo>
                  <a:pt x="1904291" y="86337"/>
                </a:lnTo>
                <a:lnTo>
                  <a:pt x="1904701" y="857115"/>
                </a:lnTo>
                <a:lnTo>
                  <a:pt x="1903591" y="871701"/>
                </a:lnTo>
                <a:lnTo>
                  <a:pt x="1888257" y="910627"/>
                </a:lnTo>
                <a:lnTo>
                  <a:pt x="1858368" y="938853"/>
                </a:lnTo>
                <a:lnTo>
                  <a:pt x="1818364" y="951940"/>
                </a:lnTo>
                <a:lnTo>
                  <a:pt x="95235" y="952350"/>
                </a:lnTo>
                <a:lnTo>
                  <a:pt x="80649" y="951240"/>
                </a:lnTo>
                <a:lnTo>
                  <a:pt x="41723" y="935906"/>
                </a:lnTo>
                <a:lnTo>
                  <a:pt x="13497" y="906017"/>
                </a:lnTo>
                <a:lnTo>
                  <a:pt x="410" y="866013"/>
                </a:lnTo>
                <a:lnTo>
                  <a:pt x="0" y="95234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00119" y="1793805"/>
            <a:ext cx="1524000" cy="596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8784" marR="5080" indent="-426720">
              <a:lnSpc>
                <a:spcPts val="2300"/>
              </a:lnSpc>
            </a:pPr>
            <a:r>
              <a:rPr sz="2200" b="1" dirty="0">
                <a:solidFill>
                  <a:prstClr val="black"/>
                </a:solidFill>
                <a:cs typeface="Calibri"/>
              </a:rPr>
              <a:t>Perf</a:t>
            </a:r>
            <a:r>
              <a:rPr sz="2200" b="1" spc="-5" dirty="0">
                <a:solidFill>
                  <a:prstClr val="black"/>
                </a:solidFill>
                <a:cs typeface="Calibri"/>
              </a:rPr>
              <a:t>orma</a:t>
            </a:r>
            <a:r>
              <a:rPr sz="2200" b="1" spc="-20" dirty="0">
                <a:solidFill>
                  <a:prstClr val="black"/>
                </a:solidFill>
                <a:cs typeface="Calibri"/>
              </a:rPr>
              <a:t>n</a:t>
            </a:r>
            <a:r>
              <a:rPr sz="2200" b="1" spc="-5" dirty="0">
                <a:solidFill>
                  <a:prstClr val="black"/>
                </a:solidFill>
                <a:cs typeface="Calibri"/>
              </a:rPr>
              <a:t>ce </a:t>
            </a:r>
            <a:r>
              <a:rPr sz="2200" b="1" spc="-15" dirty="0">
                <a:solidFill>
                  <a:prstClr val="black"/>
                </a:solidFill>
                <a:cs typeface="Calibri"/>
              </a:rPr>
              <a:t>Goal</a:t>
            </a:r>
            <a:r>
              <a:rPr sz="2200" b="1" spc="-10" dirty="0">
                <a:solidFill>
                  <a:prstClr val="black"/>
                </a:solidFill>
                <a:cs typeface="Calibri"/>
              </a:rPr>
              <a:t>s</a:t>
            </a:r>
            <a:endParaRPr sz="2200">
              <a:solidFill>
                <a:prstClr val="black"/>
              </a:solidFill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97423" y="2553698"/>
            <a:ext cx="190500" cy="714375"/>
          </a:xfrm>
          <a:custGeom>
            <a:avLst/>
            <a:gdLst/>
            <a:ahLst/>
            <a:cxnLst/>
            <a:rect l="l" t="t" r="r" b="b"/>
            <a:pathLst>
              <a:path w="190500" h="714375">
                <a:moveTo>
                  <a:pt x="0" y="0"/>
                </a:moveTo>
                <a:lnTo>
                  <a:pt x="0" y="714262"/>
                </a:lnTo>
                <a:lnTo>
                  <a:pt x="190469" y="714262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2487893" y="2791786"/>
            <a:ext cx="1524000" cy="952500"/>
          </a:xfrm>
          <a:custGeom>
            <a:avLst/>
            <a:gdLst/>
            <a:ahLst/>
            <a:cxnLst/>
            <a:rect l="l" t="t" r="r" b="b"/>
            <a:pathLst>
              <a:path w="1524000" h="952500">
                <a:moveTo>
                  <a:pt x="1428526" y="0"/>
                </a:moveTo>
                <a:lnTo>
                  <a:pt x="86337" y="410"/>
                </a:lnTo>
                <a:lnTo>
                  <a:pt x="46333" y="13497"/>
                </a:lnTo>
                <a:lnTo>
                  <a:pt x="16444" y="41723"/>
                </a:lnTo>
                <a:lnTo>
                  <a:pt x="1109" y="80648"/>
                </a:lnTo>
                <a:lnTo>
                  <a:pt x="0" y="95234"/>
                </a:lnTo>
                <a:lnTo>
                  <a:pt x="410" y="866014"/>
                </a:lnTo>
                <a:lnTo>
                  <a:pt x="13497" y="906018"/>
                </a:lnTo>
                <a:lnTo>
                  <a:pt x="41723" y="935906"/>
                </a:lnTo>
                <a:lnTo>
                  <a:pt x="80650" y="951241"/>
                </a:lnTo>
                <a:lnTo>
                  <a:pt x="95236" y="952351"/>
                </a:lnTo>
                <a:lnTo>
                  <a:pt x="1437423" y="951941"/>
                </a:lnTo>
                <a:lnTo>
                  <a:pt x="1477428" y="938854"/>
                </a:lnTo>
                <a:lnTo>
                  <a:pt x="1507316" y="910628"/>
                </a:lnTo>
                <a:lnTo>
                  <a:pt x="1522651" y="871702"/>
                </a:lnTo>
                <a:lnTo>
                  <a:pt x="1523761" y="857116"/>
                </a:lnTo>
                <a:lnTo>
                  <a:pt x="1523351" y="86337"/>
                </a:lnTo>
                <a:lnTo>
                  <a:pt x="1510264" y="46333"/>
                </a:lnTo>
                <a:lnTo>
                  <a:pt x="1482038" y="16444"/>
                </a:lnTo>
                <a:lnTo>
                  <a:pt x="1443112" y="1109"/>
                </a:lnTo>
                <a:lnTo>
                  <a:pt x="142852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2487893" y="2791786"/>
            <a:ext cx="1524000" cy="952500"/>
          </a:xfrm>
          <a:custGeom>
            <a:avLst/>
            <a:gdLst/>
            <a:ahLst/>
            <a:cxnLst/>
            <a:rect l="l" t="t" r="r" b="b"/>
            <a:pathLst>
              <a:path w="1524000" h="952500">
                <a:moveTo>
                  <a:pt x="0" y="95234"/>
                </a:moveTo>
                <a:lnTo>
                  <a:pt x="9496" y="53728"/>
                </a:lnTo>
                <a:lnTo>
                  <a:pt x="35027" y="21442"/>
                </a:lnTo>
                <a:lnTo>
                  <a:pt x="72152" y="2816"/>
                </a:lnTo>
                <a:lnTo>
                  <a:pt x="1428525" y="0"/>
                </a:lnTo>
                <a:lnTo>
                  <a:pt x="1443111" y="1109"/>
                </a:lnTo>
                <a:lnTo>
                  <a:pt x="1482037" y="16444"/>
                </a:lnTo>
                <a:lnTo>
                  <a:pt x="1510263" y="46333"/>
                </a:lnTo>
                <a:lnTo>
                  <a:pt x="1523350" y="86337"/>
                </a:lnTo>
                <a:lnTo>
                  <a:pt x="1523760" y="857115"/>
                </a:lnTo>
                <a:lnTo>
                  <a:pt x="1522650" y="871701"/>
                </a:lnTo>
                <a:lnTo>
                  <a:pt x="1507316" y="910627"/>
                </a:lnTo>
                <a:lnTo>
                  <a:pt x="1477427" y="938853"/>
                </a:lnTo>
                <a:lnTo>
                  <a:pt x="1437423" y="951940"/>
                </a:lnTo>
                <a:lnTo>
                  <a:pt x="95235" y="952350"/>
                </a:lnTo>
                <a:lnTo>
                  <a:pt x="80649" y="951240"/>
                </a:lnTo>
                <a:lnTo>
                  <a:pt x="41723" y="935906"/>
                </a:lnTo>
                <a:lnTo>
                  <a:pt x="13497" y="906017"/>
                </a:lnTo>
                <a:lnTo>
                  <a:pt x="410" y="866013"/>
                </a:lnTo>
                <a:lnTo>
                  <a:pt x="0" y="95234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51249" y="3156963"/>
            <a:ext cx="80391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dirty="0">
                <a:solidFill>
                  <a:prstClr val="black"/>
                </a:solidFill>
                <a:cs typeface="Calibri"/>
              </a:rPr>
              <a:t>Ex</a:t>
            </a:r>
            <a:r>
              <a:rPr spc="-10" dirty="0">
                <a:solidFill>
                  <a:prstClr val="black"/>
                </a:solidFill>
                <a:cs typeface="Calibri"/>
              </a:rPr>
              <a:t>trinsic</a:t>
            </a:r>
            <a:endParaRPr>
              <a:solidFill>
                <a:prstClr val="black"/>
              </a:solidFill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297423" y="2553698"/>
            <a:ext cx="190500" cy="1905000"/>
          </a:xfrm>
          <a:custGeom>
            <a:avLst/>
            <a:gdLst/>
            <a:ahLst/>
            <a:cxnLst/>
            <a:rect l="l" t="t" r="r" b="b"/>
            <a:pathLst>
              <a:path w="190500" h="1905000">
                <a:moveTo>
                  <a:pt x="0" y="0"/>
                </a:moveTo>
                <a:lnTo>
                  <a:pt x="0" y="1904701"/>
                </a:lnTo>
                <a:lnTo>
                  <a:pt x="190469" y="1904701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487893" y="3982225"/>
            <a:ext cx="1524000" cy="952500"/>
          </a:xfrm>
          <a:custGeom>
            <a:avLst/>
            <a:gdLst/>
            <a:ahLst/>
            <a:cxnLst/>
            <a:rect l="l" t="t" r="r" b="b"/>
            <a:pathLst>
              <a:path w="1524000" h="952500">
                <a:moveTo>
                  <a:pt x="1428526" y="0"/>
                </a:moveTo>
                <a:lnTo>
                  <a:pt x="86337" y="410"/>
                </a:lnTo>
                <a:lnTo>
                  <a:pt x="46333" y="13497"/>
                </a:lnTo>
                <a:lnTo>
                  <a:pt x="16444" y="41723"/>
                </a:lnTo>
                <a:lnTo>
                  <a:pt x="1109" y="80648"/>
                </a:lnTo>
                <a:lnTo>
                  <a:pt x="0" y="95234"/>
                </a:lnTo>
                <a:lnTo>
                  <a:pt x="410" y="866013"/>
                </a:lnTo>
                <a:lnTo>
                  <a:pt x="13497" y="906017"/>
                </a:lnTo>
                <a:lnTo>
                  <a:pt x="41723" y="935905"/>
                </a:lnTo>
                <a:lnTo>
                  <a:pt x="80650" y="951240"/>
                </a:lnTo>
                <a:lnTo>
                  <a:pt x="95236" y="952350"/>
                </a:lnTo>
                <a:lnTo>
                  <a:pt x="1437423" y="951940"/>
                </a:lnTo>
                <a:lnTo>
                  <a:pt x="1477428" y="938853"/>
                </a:lnTo>
                <a:lnTo>
                  <a:pt x="1507316" y="910627"/>
                </a:lnTo>
                <a:lnTo>
                  <a:pt x="1522651" y="871701"/>
                </a:lnTo>
                <a:lnTo>
                  <a:pt x="1523761" y="857115"/>
                </a:lnTo>
                <a:lnTo>
                  <a:pt x="1523351" y="86337"/>
                </a:lnTo>
                <a:lnTo>
                  <a:pt x="1510264" y="46333"/>
                </a:lnTo>
                <a:lnTo>
                  <a:pt x="1482038" y="16444"/>
                </a:lnTo>
                <a:lnTo>
                  <a:pt x="1443112" y="1109"/>
                </a:lnTo>
                <a:lnTo>
                  <a:pt x="142852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487893" y="3982226"/>
            <a:ext cx="1524000" cy="952500"/>
          </a:xfrm>
          <a:custGeom>
            <a:avLst/>
            <a:gdLst/>
            <a:ahLst/>
            <a:cxnLst/>
            <a:rect l="l" t="t" r="r" b="b"/>
            <a:pathLst>
              <a:path w="1524000" h="952500">
                <a:moveTo>
                  <a:pt x="0" y="95235"/>
                </a:moveTo>
                <a:lnTo>
                  <a:pt x="9496" y="53728"/>
                </a:lnTo>
                <a:lnTo>
                  <a:pt x="35027" y="21442"/>
                </a:lnTo>
                <a:lnTo>
                  <a:pt x="72152" y="2816"/>
                </a:lnTo>
                <a:lnTo>
                  <a:pt x="1428525" y="0"/>
                </a:lnTo>
                <a:lnTo>
                  <a:pt x="1443111" y="1109"/>
                </a:lnTo>
                <a:lnTo>
                  <a:pt x="1482037" y="16444"/>
                </a:lnTo>
                <a:lnTo>
                  <a:pt x="1510263" y="46333"/>
                </a:lnTo>
                <a:lnTo>
                  <a:pt x="1523350" y="86337"/>
                </a:lnTo>
                <a:lnTo>
                  <a:pt x="1523760" y="857115"/>
                </a:lnTo>
                <a:lnTo>
                  <a:pt x="1522650" y="871701"/>
                </a:lnTo>
                <a:lnTo>
                  <a:pt x="1507316" y="910627"/>
                </a:lnTo>
                <a:lnTo>
                  <a:pt x="1477427" y="938853"/>
                </a:lnTo>
                <a:lnTo>
                  <a:pt x="1437423" y="951940"/>
                </a:lnTo>
                <a:lnTo>
                  <a:pt x="95235" y="952350"/>
                </a:lnTo>
                <a:lnTo>
                  <a:pt x="80649" y="951240"/>
                </a:lnTo>
                <a:lnTo>
                  <a:pt x="41723" y="935906"/>
                </a:lnTo>
                <a:lnTo>
                  <a:pt x="13497" y="906017"/>
                </a:lnTo>
                <a:lnTo>
                  <a:pt x="410" y="866013"/>
                </a:lnTo>
                <a:lnTo>
                  <a:pt x="0" y="95235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00771" y="4347402"/>
            <a:ext cx="13049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pc="-10" dirty="0">
                <a:solidFill>
                  <a:prstClr val="black"/>
                </a:solidFill>
                <a:cs typeface="Calibri"/>
              </a:rPr>
              <a:t>Get the grade</a:t>
            </a:r>
            <a:endParaRPr>
              <a:solidFill>
                <a:prstClr val="black"/>
              </a:solidFill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297423" y="2553698"/>
            <a:ext cx="190500" cy="3095625"/>
          </a:xfrm>
          <a:custGeom>
            <a:avLst/>
            <a:gdLst/>
            <a:ahLst/>
            <a:cxnLst/>
            <a:rect l="l" t="t" r="r" b="b"/>
            <a:pathLst>
              <a:path w="190500" h="3095625">
                <a:moveTo>
                  <a:pt x="0" y="0"/>
                </a:moveTo>
                <a:lnTo>
                  <a:pt x="0" y="3095139"/>
                </a:lnTo>
                <a:lnTo>
                  <a:pt x="190469" y="3095139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487893" y="5172664"/>
            <a:ext cx="1524000" cy="952500"/>
          </a:xfrm>
          <a:custGeom>
            <a:avLst/>
            <a:gdLst/>
            <a:ahLst/>
            <a:cxnLst/>
            <a:rect l="l" t="t" r="r" b="b"/>
            <a:pathLst>
              <a:path w="1524000" h="952500">
                <a:moveTo>
                  <a:pt x="1428526" y="0"/>
                </a:moveTo>
                <a:lnTo>
                  <a:pt x="86337" y="410"/>
                </a:lnTo>
                <a:lnTo>
                  <a:pt x="46333" y="13497"/>
                </a:lnTo>
                <a:lnTo>
                  <a:pt x="16444" y="41723"/>
                </a:lnTo>
                <a:lnTo>
                  <a:pt x="1109" y="80648"/>
                </a:lnTo>
                <a:lnTo>
                  <a:pt x="0" y="95234"/>
                </a:lnTo>
                <a:lnTo>
                  <a:pt x="410" y="866013"/>
                </a:lnTo>
                <a:lnTo>
                  <a:pt x="13497" y="906017"/>
                </a:lnTo>
                <a:lnTo>
                  <a:pt x="41723" y="935906"/>
                </a:lnTo>
                <a:lnTo>
                  <a:pt x="80650" y="951240"/>
                </a:lnTo>
                <a:lnTo>
                  <a:pt x="95236" y="952350"/>
                </a:lnTo>
                <a:lnTo>
                  <a:pt x="1437423" y="951940"/>
                </a:lnTo>
                <a:lnTo>
                  <a:pt x="1477428" y="938853"/>
                </a:lnTo>
                <a:lnTo>
                  <a:pt x="1507316" y="910627"/>
                </a:lnTo>
                <a:lnTo>
                  <a:pt x="1522651" y="871701"/>
                </a:lnTo>
                <a:lnTo>
                  <a:pt x="1523761" y="857115"/>
                </a:lnTo>
                <a:lnTo>
                  <a:pt x="1523351" y="86337"/>
                </a:lnTo>
                <a:lnTo>
                  <a:pt x="1510264" y="46333"/>
                </a:lnTo>
                <a:lnTo>
                  <a:pt x="1482038" y="16444"/>
                </a:lnTo>
                <a:lnTo>
                  <a:pt x="1443112" y="1109"/>
                </a:lnTo>
                <a:lnTo>
                  <a:pt x="142852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487893" y="5172664"/>
            <a:ext cx="1524000" cy="952500"/>
          </a:xfrm>
          <a:custGeom>
            <a:avLst/>
            <a:gdLst/>
            <a:ahLst/>
            <a:cxnLst/>
            <a:rect l="l" t="t" r="r" b="b"/>
            <a:pathLst>
              <a:path w="1524000" h="952500">
                <a:moveTo>
                  <a:pt x="0" y="95234"/>
                </a:moveTo>
                <a:lnTo>
                  <a:pt x="9496" y="53728"/>
                </a:lnTo>
                <a:lnTo>
                  <a:pt x="35027" y="21442"/>
                </a:lnTo>
                <a:lnTo>
                  <a:pt x="72152" y="2816"/>
                </a:lnTo>
                <a:lnTo>
                  <a:pt x="1428525" y="0"/>
                </a:lnTo>
                <a:lnTo>
                  <a:pt x="1443111" y="1109"/>
                </a:lnTo>
                <a:lnTo>
                  <a:pt x="1482037" y="16444"/>
                </a:lnTo>
                <a:lnTo>
                  <a:pt x="1510263" y="46333"/>
                </a:lnTo>
                <a:lnTo>
                  <a:pt x="1523350" y="86337"/>
                </a:lnTo>
                <a:lnTo>
                  <a:pt x="1523760" y="857115"/>
                </a:lnTo>
                <a:lnTo>
                  <a:pt x="1522650" y="871701"/>
                </a:lnTo>
                <a:lnTo>
                  <a:pt x="1507316" y="910627"/>
                </a:lnTo>
                <a:lnTo>
                  <a:pt x="1477427" y="938853"/>
                </a:lnTo>
                <a:lnTo>
                  <a:pt x="1437423" y="951940"/>
                </a:lnTo>
                <a:lnTo>
                  <a:pt x="95235" y="952350"/>
                </a:lnTo>
                <a:lnTo>
                  <a:pt x="80649" y="951240"/>
                </a:lnTo>
                <a:lnTo>
                  <a:pt x="41723" y="935906"/>
                </a:lnTo>
                <a:lnTo>
                  <a:pt x="13497" y="906017"/>
                </a:lnTo>
                <a:lnTo>
                  <a:pt x="410" y="866013"/>
                </a:lnTo>
                <a:lnTo>
                  <a:pt x="0" y="95234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434840" y="1571105"/>
            <a:ext cx="2011680" cy="10557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487830" y="1601348"/>
            <a:ext cx="1905000" cy="952500"/>
          </a:xfrm>
          <a:custGeom>
            <a:avLst/>
            <a:gdLst/>
            <a:ahLst/>
            <a:cxnLst/>
            <a:rect l="l" t="t" r="r" b="b"/>
            <a:pathLst>
              <a:path w="1905000" h="952500">
                <a:moveTo>
                  <a:pt x="1809466" y="0"/>
                </a:moveTo>
                <a:lnTo>
                  <a:pt x="86337" y="410"/>
                </a:lnTo>
                <a:lnTo>
                  <a:pt x="46333" y="13496"/>
                </a:lnTo>
                <a:lnTo>
                  <a:pt x="16444" y="41722"/>
                </a:lnTo>
                <a:lnTo>
                  <a:pt x="1109" y="80648"/>
                </a:lnTo>
                <a:lnTo>
                  <a:pt x="0" y="95234"/>
                </a:lnTo>
                <a:lnTo>
                  <a:pt x="410" y="866012"/>
                </a:lnTo>
                <a:lnTo>
                  <a:pt x="13496" y="906017"/>
                </a:lnTo>
                <a:lnTo>
                  <a:pt x="41722" y="935905"/>
                </a:lnTo>
                <a:lnTo>
                  <a:pt x="80648" y="951240"/>
                </a:lnTo>
                <a:lnTo>
                  <a:pt x="95234" y="952350"/>
                </a:lnTo>
                <a:lnTo>
                  <a:pt x="1818363" y="951940"/>
                </a:lnTo>
                <a:lnTo>
                  <a:pt x="1858367" y="938853"/>
                </a:lnTo>
                <a:lnTo>
                  <a:pt x="1888256" y="910627"/>
                </a:lnTo>
                <a:lnTo>
                  <a:pt x="1903591" y="871701"/>
                </a:lnTo>
                <a:lnTo>
                  <a:pt x="1904701" y="857115"/>
                </a:lnTo>
                <a:lnTo>
                  <a:pt x="1904291" y="86337"/>
                </a:lnTo>
                <a:lnTo>
                  <a:pt x="1891204" y="46333"/>
                </a:lnTo>
                <a:lnTo>
                  <a:pt x="1862978" y="16444"/>
                </a:lnTo>
                <a:lnTo>
                  <a:pt x="1824052" y="1109"/>
                </a:lnTo>
                <a:lnTo>
                  <a:pt x="1809466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487830" y="1601348"/>
            <a:ext cx="1905000" cy="952500"/>
          </a:xfrm>
          <a:custGeom>
            <a:avLst/>
            <a:gdLst/>
            <a:ahLst/>
            <a:cxnLst/>
            <a:rect l="l" t="t" r="r" b="b"/>
            <a:pathLst>
              <a:path w="1905000" h="952500">
                <a:moveTo>
                  <a:pt x="0" y="95234"/>
                </a:moveTo>
                <a:lnTo>
                  <a:pt x="9496" y="53728"/>
                </a:lnTo>
                <a:lnTo>
                  <a:pt x="35027" y="21442"/>
                </a:lnTo>
                <a:lnTo>
                  <a:pt x="72152" y="2816"/>
                </a:lnTo>
                <a:lnTo>
                  <a:pt x="1809466" y="0"/>
                </a:lnTo>
                <a:lnTo>
                  <a:pt x="1824052" y="1109"/>
                </a:lnTo>
                <a:lnTo>
                  <a:pt x="1862978" y="16444"/>
                </a:lnTo>
                <a:lnTo>
                  <a:pt x="1891204" y="46333"/>
                </a:lnTo>
                <a:lnTo>
                  <a:pt x="1904291" y="86337"/>
                </a:lnTo>
                <a:lnTo>
                  <a:pt x="1904701" y="857115"/>
                </a:lnTo>
                <a:lnTo>
                  <a:pt x="1903591" y="871701"/>
                </a:lnTo>
                <a:lnTo>
                  <a:pt x="1888257" y="910627"/>
                </a:lnTo>
                <a:lnTo>
                  <a:pt x="1858368" y="938853"/>
                </a:lnTo>
                <a:lnTo>
                  <a:pt x="1818363" y="951940"/>
                </a:lnTo>
                <a:lnTo>
                  <a:pt x="95234" y="952350"/>
                </a:lnTo>
                <a:lnTo>
                  <a:pt x="80648" y="951240"/>
                </a:lnTo>
                <a:lnTo>
                  <a:pt x="41722" y="935906"/>
                </a:lnTo>
                <a:lnTo>
                  <a:pt x="13497" y="906017"/>
                </a:lnTo>
                <a:lnTo>
                  <a:pt x="410" y="866013"/>
                </a:lnTo>
                <a:lnTo>
                  <a:pt x="0" y="95234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8739" y="5414397"/>
            <a:ext cx="3863975" cy="13721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35910" marR="5080" indent="-339090">
              <a:lnSpc>
                <a:spcPts val="1900"/>
              </a:lnSpc>
            </a:pPr>
            <a:r>
              <a:rPr spc="-15" dirty="0">
                <a:solidFill>
                  <a:prstClr val="black"/>
                </a:solidFill>
                <a:cs typeface="Calibri"/>
              </a:rPr>
              <a:t>Gi</a:t>
            </a:r>
            <a:r>
              <a:rPr spc="-10" dirty="0">
                <a:solidFill>
                  <a:prstClr val="black"/>
                </a:solidFill>
                <a:cs typeface="Calibri"/>
              </a:rPr>
              <a:t>ves the right</a:t>
            </a:r>
            <a:r>
              <a:rPr spc="-5" dirty="0">
                <a:solidFill>
                  <a:prstClr val="black"/>
                </a:solidFill>
                <a:cs typeface="Calibri"/>
              </a:rPr>
              <a:t> ans</a:t>
            </a:r>
            <a:r>
              <a:rPr spc="-10" dirty="0">
                <a:solidFill>
                  <a:prstClr val="black"/>
                </a:solidFill>
                <a:cs typeface="Calibri"/>
              </a:rPr>
              <a:t>wer</a:t>
            </a:r>
            <a:endParaRPr dirty="0">
              <a:solidFill>
                <a:prstClr val="black"/>
              </a:solidFill>
              <a:cs typeface="Calibri"/>
            </a:endParaRPr>
          </a:p>
          <a:p>
            <a:endParaRPr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2"/>
              </a:spcBef>
            </a:pPr>
            <a:endParaRPr sz="25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/>
            <a:r>
              <a:rPr sz="1400" spc="-15" dirty="0">
                <a:solidFill>
                  <a:prstClr val="black"/>
                </a:solidFill>
                <a:cs typeface="Calibri"/>
              </a:rPr>
              <a:t>Amb</a:t>
            </a:r>
            <a:r>
              <a:rPr sz="1400" spc="-10" dirty="0">
                <a:solidFill>
                  <a:prstClr val="black"/>
                </a:solidFill>
                <a:cs typeface="Calibri"/>
              </a:rPr>
              <a:t>rose, et. </a:t>
            </a:r>
            <a:r>
              <a:rPr sz="1400" spc="-10" dirty="0" smtClean="0">
                <a:solidFill>
                  <a:prstClr val="black"/>
                </a:solidFill>
                <a:cs typeface="Calibri"/>
              </a:rPr>
              <a:t>al</a:t>
            </a:r>
            <a:r>
              <a:rPr lang="en-US" sz="1400" spc="-10" dirty="0" smtClean="0">
                <a:solidFill>
                  <a:prstClr val="black"/>
                </a:solidFill>
                <a:cs typeface="Calibri"/>
              </a:rPr>
              <a:t> (2010)</a:t>
            </a:r>
            <a:endParaRPr sz="1400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577450" y="1793805"/>
            <a:ext cx="1731645" cy="596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11785">
              <a:lnSpc>
                <a:spcPts val="2300"/>
              </a:lnSpc>
            </a:pPr>
            <a:r>
              <a:rPr sz="2200" b="1" spc="-15" dirty="0">
                <a:solidFill>
                  <a:prstClr val="black"/>
                </a:solidFill>
                <a:cs typeface="Calibri"/>
              </a:rPr>
              <a:t>Master</a:t>
            </a:r>
            <a:r>
              <a:rPr sz="2200" b="1" spc="-10" dirty="0">
                <a:solidFill>
                  <a:prstClr val="black"/>
                </a:solidFill>
                <a:cs typeface="Calibri"/>
              </a:rPr>
              <a:t>y/</a:t>
            </a:r>
            <a:r>
              <a:rPr sz="2200" b="1" spc="-5" dirty="0">
                <a:solidFill>
                  <a:prstClr val="black"/>
                </a:solidFill>
                <a:cs typeface="Calibri"/>
              </a:rPr>
              <a:t> Lear</a:t>
            </a:r>
            <a:r>
              <a:rPr sz="2200" b="1" spc="-10" dirty="0">
                <a:solidFill>
                  <a:prstClr val="black"/>
                </a:solidFill>
                <a:cs typeface="Calibri"/>
              </a:rPr>
              <a:t>ning</a:t>
            </a:r>
            <a:r>
              <a:rPr sz="2200" b="1" spc="-5" dirty="0">
                <a:solidFill>
                  <a:prstClr val="black"/>
                </a:solidFill>
                <a:cs typeface="Calibri"/>
              </a:rPr>
              <a:t> </a:t>
            </a:r>
            <a:r>
              <a:rPr sz="2200" b="1" spc="-20" dirty="0">
                <a:solidFill>
                  <a:prstClr val="black"/>
                </a:solidFill>
                <a:cs typeface="Calibri"/>
              </a:rPr>
              <a:t>Goals</a:t>
            </a:r>
            <a:endParaRPr sz="2200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678301" y="2553698"/>
            <a:ext cx="190500" cy="714375"/>
          </a:xfrm>
          <a:custGeom>
            <a:avLst/>
            <a:gdLst/>
            <a:ahLst/>
            <a:cxnLst/>
            <a:rect l="l" t="t" r="r" b="b"/>
            <a:pathLst>
              <a:path w="190500" h="714375">
                <a:moveTo>
                  <a:pt x="0" y="0"/>
                </a:moveTo>
                <a:lnTo>
                  <a:pt x="0" y="714262"/>
                </a:lnTo>
                <a:lnTo>
                  <a:pt x="190470" y="714262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868771" y="2791786"/>
            <a:ext cx="1524000" cy="952500"/>
          </a:xfrm>
          <a:custGeom>
            <a:avLst/>
            <a:gdLst/>
            <a:ahLst/>
            <a:cxnLst/>
            <a:rect l="l" t="t" r="r" b="b"/>
            <a:pathLst>
              <a:path w="1524000" h="952500">
                <a:moveTo>
                  <a:pt x="1428526" y="0"/>
                </a:moveTo>
                <a:lnTo>
                  <a:pt x="86337" y="410"/>
                </a:lnTo>
                <a:lnTo>
                  <a:pt x="46333" y="13496"/>
                </a:lnTo>
                <a:lnTo>
                  <a:pt x="16444" y="41722"/>
                </a:lnTo>
                <a:lnTo>
                  <a:pt x="1110" y="80648"/>
                </a:lnTo>
                <a:lnTo>
                  <a:pt x="0" y="95234"/>
                </a:lnTo>
                <a:lnTo>
                  <a:pt x="410" y="866013"/>
                </a:lnTo>
                <a:lnTo>
                  <a:pt x="13497" y="906017"/>
                </a:lnTo>
                <a:lnTo>
                  <a:pt x="41723" y="935906"/>
                </a:lnTo>
                <a:lnTo>
                  <a:pt x="80649" y="951241"/>
                </a:lnTo>
                <a:lnTo>
                  <a:pt x="95234" y="952351"/>
                </a:lnTo>
                <a:lnTo>
                  <a:pt x="1437423" y="951941"/>
                </a:lnTo>
                <a:lnTo>
                  <a:pt x="1477428" y="938854"/>
                </a:lnTo>
                <a:lnTo>
                  <a:pt x="1507316" y="910628"/>
                </a:lnTo>
                <a:lnTo>
                  <a:pt x="1522651" y="871702"/>
                </a:lnTo>
                <a:lnTo>
                  <a:pt x="1523761" y="857116"/>
                </a:lnTo>
                <a:lnTo>
                  <a:pt x="1523351" y="86337"/>
                </a:lnTo>
                <a:lnTo>
                  <a:pt x="1510264" y="46333"/>
                </a:lnTo>
                <a:lnTo>
                  <a:pt x="1482038" y="16444"/>
                </a:lnTo>
                <a:lnTo>
                  <a:pt x="1443112" y="1109"/>
                </a:lnTo>
                <a:lnTo>
                  <a:pt x="142852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868771" y="2791786"/>
            <a:ext cx="1524000" cy="952500"/>
          </a:xfrm>
          <a:custGeom>
            <a:avLst/>
            <a:gdLst/>
            <a:ahLst/>
            <a:cxnLst/>
            <a:rect l="l" t="t" r="r" b="b"/>
            <a:pathLst>
              <a:path w="1524000" h="952500">
                <a:moveTo>
                  <a:pt x="0" y="95234"/>
                </a:moveTo>
                <a:lnTo>
                  <a:pt x="9496" y="53728"/>
                </a:lnTo>
                <a:lnTo>
                  <a:pt x="35027" y="21442"/>
                </a:lnTo>
                <a:lnTo>
                  <a:pt x="72152" y="2816"/>
                </a:lnTo>
                <a:lnTo>
                  <a:pt x="1428525" y="0"/>
                </a:lnTo>
                <a:lnTo>
                  <a:pt x="1443111" y="1109"/>
                </a:lnTo>
                <a:lnTo>
                  <a:pt x="1482037" y="16444"/>
                </a:lnTo>
                <a:lnTo>
                  <a:pt x="1510263" y="46333"/>
                </a:lnTo>
                <a:lnTo>
                  <a:pt x="1523350" y="86337"/>
                </a:lnTo>
                <a:lnTo>
                  <a:pt x="1523760" y="857115"/>
                </a:lnTo>
                <a:lnTo>
                  <a:pt x="1522650" y="871701"/>
                </a:lnTo>
                <a:lnTo>
                  <a:pt x="1507316" y="910627"/>
                </a:lnTo>
                <a:lnTo>
                  <a:pt x="1477427" y="938853"/>
                </a:lnTo>
                <a:lnTo>
                  <a:pt x="1437422" y="951940"/>
                </a:lnTo>
                <a:lnTo>
                  <a:pt x="95234" y="952350"/>
                </a:lnTo>
                <a:lnTo>
                  <a:pt x="80648" y="951240"/>
                </a:lnTo>
                <a:lnTo>
                  <a:pt x="41722" y="935906"/>
                </a:lnTo>
                <a:lnTo>
                  <a:pt x="13497" y="906017"/>
                </a:lnTo>
                <a:lnTo>
                  <a:pt x="410" y="866013"/>
                </a:lnTo>
                <a:lnTo>
                  <a:pt x="0" y="95234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248591" y="3156963"/>
            <a:ext cx="77089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dirty="0">
                <a:solidFill>
                  <a:prstClr val="black"/>
                </a:solidFill>
                <a:cs typeface="Calibri"/>
              </a:rPr>
              <a:t>In</a:t>
            </a:r>
            <a:r>
              <a:rPr spc="-10" dirty="0">
                <a:solidFill>
                  <a:prstClr val="black"/>
                </a:solidFill>
                <a:cs typeface="Calibri"/>
              </a:rPr>
              <a:t>trinsic</a:t>
            </a:r>
            <a:endParaRPr>
              <a:solidFill>
                <a:prstClr val="black"/>
              </a:solidFill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678301" y="2553698"/>
            <a:ext cx="190500" cy="1905000"/>
          </a:xfrm>
          <a:custGeom>
            <a:avLst/>
            <a:gdLst/>
            <a:ahLst/>
            <a:cxnLst/>
            <a:rect l="l" t="t" r="r" b="b"/>
            <a:pathLst>
              <a:path w="190500" h="1905000">
                <a:moveTo>
                  <a:pt x="0" y="0"/>
                </a:moveTo>
                <a:lnTo>
                  <a:pt x="0" y="1904701"/>
                </a:lnTo>
                <a:lnTo>
                  <a:pt x="190470" y="1904701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868771" y="3982225"/>
            <a:ext cx="1524000" cy="952500"/>
          </a:xfrm>
          <a:custGeom>
            <a:avLst/>
            <a:gdLst/>
            <a:ahLst/>
            <a:cxnLst/>
            <a:rect l="l" t="t" r="r" b="b"/>
            <a:pathLst>
              <a:path w="1524000" h="952500">
                <a:moveTo>
                  <a:pt x="1428526" y="0"/>
                </a:moveTo>
                <a:lnTo>
                  <a:pt x="86337" y="410"/>
                </a:lnTo>
                <a:lnTo>
                  <a:pt x="46333" y="13496"/>
                </a:lnTo>
                <a:lnTo>
                  <a:pt x="16444" y="41722"/>
                </a:lnTo>
                <a:lnTo>
                  <a:pt x="1110" y="80648"/>
                </a:lnTo>
                <a:lnTo>
                  <a:pt x="0" y="95234"/>
                </a:lnTo>
                <a:lnTo>
                  <a:pt x="410" y="866012"/>
                </a:lnTo>
                <a:lnTo>
                  <a:pt x="13497" y="906017"/>
                </a:lnTo>
                <a:lnTo>
                  <a:pt x="41723" y="935905"/>
                </a:lnTo>
                <a:lnTo>
                  <a:pt x="80649" y="951240"/>
                </a:lnTo>
                <a:lnTo>
                  <a:pt x="95234" y="952350"/>
                </a:lnTo>
                <a:lnTo>
                  <a:pt x="1437423" y="951940"/>
                </a:lnTo>
                <a:lnTo>
                  <a:pt x="1477428" y="938853"/>
                </a:lnTo>
                <a:lnTo>
                  <a:pt x="1507316" y="910627"/>
                </a:lnTo>
                <a:lnTo>
                  <a:pt x="1522651" y="871701"/>
                </a:lnTo>
                <a:lnTo>
                  <a:pt x="1523761" y="857115"/>
                </a:lnTo>
                <a:lnTo>
                  <a:pt x="1523351" y="86337"/>
                </a:lnTo>
                <a:lnTo>
                  <a:pt x="1510264" y="46333"/>
                </a:lnTo>
                <a:lnTo>
                  <a:pt x="1482038" y="16444"/>
                </a:lnTo>
                <a:lnTo>
                  <a:pt x="1443112" y="1109"/>
                </a:lnTo>
                <a:lnTo>
                  <a:pt x="142852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868771" y="3982226"/>
            <a:ext cx="1524000" cy="952500"/>
          </a:xfrm>
          <a:custGeom>
            <a:avLst/>
            <a:gdLst/>
            <a:ahLst/>
            <a:cxnLst/>
            <a:rect l="l" t="t" r="r" b="b"/>
            <a:pathLst>
              <a:path w="1524000" h="952500">
                <a:moveTo>
                  <a:pt x="0" y="95235"/>
                </a:moveTo>
                <a:lnTo>
                  <a:pt x="9496" y="53728"/>
                </a:lnTo>
                <a:lnTo>
                  <a:pt x="35027" y="21442"/>
                </a:lnTo>
                <a:lnTo>
                  <a:pt x="72152" y="2816"/>
                </a:lnTo>
                <a:lnTo>
                  <a:pt x="1428525" y="0"/>
                </a:lnTo>
                <a:lnTo>
                  <a:pt x="1443111" y="1109"/>
                </a:lnTo>
                <a:lnTo>
                  <a:pt x="1482037" y="16444"/>
                </a:lnTo>
                <a:lnTo>
                  <a:pt x="1510263" y="46333"/>
                </a:lnTo>
                <a:lnTo>
                  <a:pt x="1523350" y="86337"/>
                </a:lnTo>
                <a:lnTo>
                  <a:pt x="1523760" y="857115"/>
                </a:lnTo>
                <a:lnTo>
                  <a:pt x="1522650" y="871701"/>
                </a:lnTo>
                <a:lnTo>
                  <a:pt x="1507316" y="910627"/>
                </a:lnTo>
                <a:lnTo>
                  <a:pt x="1477427" y="938853"/>
                </a:lnTo>
                <a:lnTo>
                  <a:pt x="1437422" y="951940"/>
                </a:lnTo>
                <a:lnTo>
                  <a:pt x="95234" y="952350"/>
                </a:lnTo>
                <a:lnTo>
                  <a:pt x="80648" y="951240"/>
                </a:lnTo>
                <a:lnTo>
                  <a:pt x="41722" y="935906"/>
                </a:lnTo>
                <a:lnTo>
                  <a:pt x="13497" y="906017"/>
                </a:lnTo>
                <a:lnTo>
                  <a:pt x="410" y="866013"/>
                </a:lnTo>
                <a:lnTo>
                  <a:pt x="0" y="95235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678301" y="2553698"/>
            <a:ext cx="190500" cy="3095625"/>
          </a:xfrm>
          <a:custGeom>
            <a:avLst/>
            <a:gdLst/>
            <a:ahLst/>
            <a:cxnLst/>
            <a:rect l="l" t="t" r="r" b="b"/>
            <a:pathLst>
              <a:path w="190500" h="3095625">
                <a:moveTo>
                  <a:pt x="0" y="0"/>
                </a:moveTo>
                <a:lnTo>
                  <a:pt x="0" y="3095139"/>
                </a:lnTo>
                <a:lnTo>
                  <a:pt x="190470" y="3095139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868771" y="5172664"/>
            <a:ext cx="1524000" cy="952500"/>
          </a:xfrm>
          <a:custGeom>
            <a:avLst/>
            <a:gdLst/>
            <a:ahLst/>
            <a:cxnLst/>
            <a:rect l="l" t="t" r="r" b="b"/>
            <a:pathLst>
              <a:path w="1524000" h="952500">
                <a:moveTo>
                  <a:pt x="1428526" y="0"/>
                </a:moveTo>
                <a:lnTo>
                  <a:pt x="86337" y="410"/>
                </a:lnTo>
                <a:lnTo>
                  <a:pt x="46333" y="13496"/>
                </a:lnTo>
                <a:lnTo>
                  <a:pt x="16444" y="41722"/>
                </a:lnTo>
                <a:lnTo>
                  <a:pt x="1110" y="80648"/>
                </a:lnTo>
                <a:lnTo>
                  <a:pt x="0" y="95234"/>
                </a:lnTo>
                <a:lnTo>
                  <a:pt x="410" y="866012"/>
                </a:lnTo>
                <a:lnTo>
                  <a:pt x="13497" y="906017"/>
                </a:lnTo>
                <a:lnTo>
                  <a:pt x="41723" y="935906"/>
                </a:lnTo>
                <a:lnTo>
                  <a:pt x="80649" y="951240"/>
                </a:lnTo>
                <a:lnTo>
                  <a:pt x="95234" y="952350"/>
                </a:lnTo>
                <a:lnTo>
                  <a:pt x="1437423" y="951940"/>
                </a:lnTo>
                <a:lnTo>
                  <a:pt x="1477428" y="938853"/>
                </a:lnTo>
                <a:lnTo>
                  <a:pt x="1507316" y="910627"/>
                </a:lnTo>
                <a:lnTo>
                  <a:pt x="1522651" y="871701"/>
                </a:lnTo>
                <a:lnTo>
                  <a:pt x="1523761" y="857115"/>
                </a:lnTo>
                <a:lnTo>
                  <a:pt x="1523351" y="86337"/>
                </a:lnTo>
                <a:lnTo>
                  <a:pt x="1510264" y="46333"/>
                </a:lnTo>
                <a:lnTo>
                  <a:pt x="1482038" y="16444"/>
                </a:lnTo>
                <a:lnTo>
                  <a:pt x="1443112" y="1109"/>
                </a:lnTo>
                <a:lnTo>
                  <a:pt x="142852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868771" y="5172664"/>
            <a:ext cx="1524000" cy="952500"/>
          </a:xfrm>
          <a:custGeom>
            <a:avLst/>
            <a:gdLst/>
            <a:ahLst/>
            <a:cxnLst/>
            <a:rect l="l" t="t" r="r" b="b"/>
            <a:pathLst>
              <a:path w="1524000" h="952500">
                <a:moveTo>
                  <a:pt x="0" y="95234"/>
                </a:moveTo>
                <a:lnTo>
                  <a:pt x="9496" y="53728"/>
                </a:lnTo>
                <a:lnTo>
                  <a:pt x="35027" y="21442"/>
                </a:lnTo>
                <a:lnTo>
                  <a:pt x="72152" y="2816"/>
                </a:lnTo>
                <a:lnTo>
                  <a:pt x="1428525" y="0"/>
                </a:lnTo>
                <a:lnTo>
                  <a:pt x="1443111" y="1109"/>
                </a:lnTo>
                <a:lnTo>
                  <a:pt x="1482037" y="16444"/>
                </a:lnTo>
                <a:lnTo>
                  <a:pt x="1510263" y="46333"/>
                </a:lnTo>
                <a:lnTo>
                  <a:pt x="1523350" y="86337"/>
                </a:lnTo>
                <a:lnTo>
                  <a:pt x="1523760" y="857115"/>
                </a:lnTo>
                <a:lnTo>
                  <a:pt x="1522650" y="871701"/>
                </a:lnTo>
                <a:lnTo>
                  <a:pt x="1507316" y="910627"/>
                </a:lnTo>
                <a:lnTo>
                  <a:pt x="1477427" y="938853"/>
                </a:lnTo>
                <a:lnTo>
                  <a:pt x="1437422" y="951940"/>
                </a:lnTo>
                <a:lnTo>
                  <a:pt x="95234" y="952350"/>
                </a:lnTo>
                <a:lnTo>
                  <a:pt x="80648" y="951240"/>
                </a:lnTo>
                <a:lnTo>
                  <a:pt x="41722" y="935906"/>
                </a:lnTo>
                <a:lnTo>
                  <a:pt x="13497" y="906017"/>
                </a:lnTo>
                <a:lnTo>
                  <a:pt x="410" y="866013"/>
                </a:lnTo>
                <a:lnTo>
                  <a:pt x="0" y="95234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946321" y="4223959"/>
            <a:ext cx="1375410" cy="1804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1900"/>
              </a:lnSpc>
            </a:pPr>
            <a:r>
              <a:rPr spc="-15" dirty="0">
                <a:solidFill>
                  <a:prstClr val="black"/>
                </a:solidFill>
                <a:cs typeface="Calibri"/>
              </a:rPr>
              <a:t>Gain d</a:t>
            </a:r>
            <a:r>
              <a:rPr spc="-10" dirty="0">
                <a:solidFill>
                  <a:prstClr val="black"/>
                </a:solidFill>
                <a:cs typeface="Calibri"/>
              </a:rPr>
              <a:t>eep understanding</a:t>
            </a:r>
            <a:endParaRPr>
              <a:solidFill>
                <a:prstClr val="black"/>
              </a:solidFill>
              <a:cs typeface="Calibri"/>
            </a:endParaRPr>
          </a:p>
          <a:p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1"/>
              </a:spcBef>
            </a:pPr>
            <a:endParaRPr sz="22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68910" marR="161290" indent="-635" algn="ctr">
              <a:lnSpc>
                <a:spcPts val="1900"/>
              </a:lnSpc>
            </a:pPr>
            <a:r>
              <a:rPr dirty="0">
                <a:solidFill>
                  <a:prstClr val="black"/>
                </a:solidFill>
                <a:cs typeface="Calibri"/>
              </a:rPr>
              <a:t>T</a:t>
            </a:r>
            <a:r>
              <a:rPr spc="-10" dirty="0">
                <a:solidFill>
                  <a:prstClr val="black"/>
                </a:solidFill>
                <a:cs typeface="Calibri"/>
              </a:rPr>
              <a:t>akes intellectual risks</a:t>
            </a:r>
            <a:endParaRPr>
              <a:solidFill>
                <a:prstClr val="black"/>
              </a:solidFill>
              <a:cs typeface="Calibri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8739" y="671261"/>
            <a:ext cx="8529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Goal Orientations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6927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4276898"/>
            <a:ext cx="2103120" cy="5860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8582" y="2945989"/>
            <a:ext cx="1834514" cy="1834514"/>
          </a:xfrm>
          <a:custGeom>
            <a:avLst/>
            <a:gdLst/>
            <a:ahLst/>
            <a:cxnLst/>
            <a:rect l="l" t="t" r="r" b="b"/>
            <a:pathLst>
              <a:path w="1834514" h="1834514">
                <a:moveTo>
                  <a:pt x="917190" y="0"/>
                </a:moveTo>
                <a:lnTo>
                  <a:pt x="841966" y="3040"/>
                </a:lnTo>
                <a:lnTo>
                  <a:pt x="768417" y="12004"/>
                </a:lnTo>
                <a:lnTo>
                  <a:pt x="696778" y="26656"/>
                </a:lnTo>
                <a:lnTo>
                  <a:pt x="627287" y="46759"/>
                </a:lnTo>
                <a:lnTo>
                  <a:pt x="560178" y="72077"/>
                </a:lnTo>
                <a:lnTo>
                  <a:pt x="495688" y="102375"/>
                </a:lnTo>
                <a:lnTo>
                  <a:pt x="434053" y="137416"/>
                </a:lnTo>
                <a:lnTo>
                  <a:pt x="375509" y="176964"/>
                </a:lnTo>
                <a:lnTo>
                  <a:pt x="320292" y="220784"/>
                </a:lnTo>
                <a:lnTo>
                  <a:pt x="268638" y="268639"/>
                </a:lnTo>
                <a:lnTo>
                  <a:pt x="220784" y="320293"/>
                </a:lnTo>
                <a:lnTo>
                  <a:pt x="176964" y="375510"/>
                </a:lnTo>
                <a:lnTo>
                  <a:pt x="137416" y="434054"/>
                </a:lnTo>
                <a:lnTo>
                  <a:pt x="102375" y="495689"/>
                </a:lnTo>
                <a:lnTo>
                  <a:pt x="72077" y="560179"/>
                </a:lnTo>
                <a:lnTo>
                  <a:pt x="46758" y="627287"/>
                </a:lnTo>
                <a:lnTo>
                  <a:pt x="26656" y="696779"/>
                </a:lnTo>
                <a:lnTo>
                  <a:pt x="12004" y="768418"/>
                </a:lnTo>
                <a:lnTo>
                  <a:pt x="3040" y="841967"/>
                </a:lnTo>
                <a:lnTo>
                  <a:pt x="0" y="917191"/>
                </a:lnTo>
                <a:lnTo>
                  <a:pt x="3040" y="992415"/>
                </a:lnTo>
                <a:lnTo>
                  <a:pt x="12004" y="1065964"/>
                </a:lnTo>
                <a:lnTo>
                  <a:pt x="26656" y="1137603"/>
                </a:lnTo>
                <a:lnTo>
                  <a:pt x="46758" y="1207094"/>
                </a:lnTo>
                <a:lnTo>
                  <a:pt x="72077" y="1274203"/>
                </a:lnTo>
                <a:lnTo>
                  <a:pt x="102375" y="1338693"/>
                </a:lnTo>
                <a:lnTo>
                  <a:pt x="137416" y="1400328"/>
                </a:lnTo>
                <a:lnTo>
                  <a:pt x="176964" y="1458872"/>
                </a:lnTo>
                <a:lnTo>
                  <a:pt x="220784" y="1514089"/>
                </a:lnTo>
                <a:lnTo>
                  <a:pt x="268638" y="1565743"/>
                </a:lnTo>
                <a:lnTo>
                  <a:pt x="320292" y="1613597"/>
                </a:lnTo>
                <a:lnTo>
                  <a:pt x="375509" y="1657417"/>
                </a:lnTo>
                <a:lnTo>
                  <a:pt x="434053" y="1696965"/>
                </a:lnTo>
                <a:lnTo>
                  <a:pt x="495688" y="1732006"/>
                </a:lnTo>
                <a:lnTo>
                  <a:pt x="560178" y="1762304"/>
                </a:lnTo>
                <a:lnTo>
                  <a:pt x="627287" y="1787622"/>
                </a:lnTo>
                <a:lnTo>
                  <a:pt x="696778" y="1807725"/>
                </a:lnTo>
                <a:lnTo>
                  <a:pt x="768417" y="1822377"/>
                </a:lnTo>
                <a:lnTo>
                  <a:pt x="841966" y="1831341"/>
                </a:lnTo>
                <a:lnTo>
                  <a:pt x="917190" y="1834381"/>
                </a:lnTo>
                <a:lnTo>
                  <a:pt x="992414" y="1831341"/>
                </a:lnTo>
                <a:lnTo>
                  <a:pt x="1065963" y="1822377"/>
                </a:lnTo>
                <a:lnTo>
                  <a:pt x="1137602" y="1807725"/>
                </a:lnTo>
                <a:lnTo>
                  <a:pt x="1207093" y="1787622"/>
                </a:lnTo>
                <a:lnTo>
                  <a:pt x="1274202" y="1762304"/>
                </a:lnTo>
                <a:lnTo>
                  <a:pt x="1338692" y="1732006"/>
                </a:lnTo>
                <a:lnTo>
                  <a:pt x="1400327" y="1696965"/>
                </a:lnTo>
                <a:lnTo>
                  <a:pt x="1458871" y="1657417"/>
                </a:lnTo>
                <a:lnTo>
                  <a:pt x="1514088" y="1613597"/>
                </a:lnTo>
                <a:lnTo>
                  <a:pt x="1565742" y="1565743"/>
                </a:lnTo>
                <a:lnTo>
                  <a:pt x="1613597" y="1514089"/>
                </a:lnTo>
                <a:lnTo>
                  <a:pt x="1657417" y="1458872"/>
                </a:lnTo>
                <a:lnTo>
                  <a:pt x="1696965" y="1400328"/>
                </a:lnTo>
                <a:lnTo>
                  <a:pt x="1732006" y="1338693"/>
                </a:lnTo>
                <a:lnTo>
                  <a:pt x="1762304" y="1274203"/>
                </a:lnTo>
                <a:lnTo>
                  <a:pt x="1787622" y="1207094"/>
                </a:lnTo>
                <a:lnTo>
                  <a:pt x="1807725" y="1137603"/>
                </a:lnTo>
                <a:lnTo>
                  <a:pt x="1822377" y="1065964"/>
                </a:lnTo>
                <a:lnTo>
                  <a:pt x="1831341" y="992415"/>
                </a:lnTo>
                <a:lnTo>
                  <a:pt x="1834381" y="917191"/>
                </a:lnTo>
                <a:lnTo>
                  <a:pt x="1831341" y="841967"/>
                </a:lnTo>
                <a:lnTo>
                  <a:pt x="1822377" y="768418"/>
                </a:lnTo>
                <a:lnTo>
                  <a:pt x="1807725" y="696779"/>
                </a:lnTo>
                <a:lnTo>
                  <a:pt x="1787622" y="627287"/>
                </a:lnTo>
                <a:lnTo>
                  <a:pt x="1762304" y="560179"/>
                </a:lnTo>
                <a:lnTo>
                  <a:pt x="1732006" y="495689"/>
                </a:lnTo>
                <a:lnTo>
                  <a:pt x="1696965" y="434054"/>
                </a:lnTo>
                <a:lnTo>
                  <a:pt x="1657417" y="375510"/>
                </a:lnTo>
                <a:lnTo>
                  <a:pt x="1613597" y="320293"/>
                </a:lnTo>
                <a:lnTo>
                  <a:pt x="1565742" y="268639"/>
                </a:lnTo>
                <a:lnTo>
                  <a:pt x="1514088" y="220784"/>
                </a:lnTo>
                <a:lnTo>
                  <a:pt x="1458871" y="176964"/>
                </a:lnTo>
                <a:lnTo>
                  <a:pt x="1400327" y="137416"/>
                </a:lnTo>
                <a:lnTo>
                  <a:pt x="1338692" y="102375"/>
                </a:lnTo>
                <a:lnTo>
                  <a:pt x="1274202" y="72077"/>
                </a:lnTo>
                <a:lnTo>
                  <a:pt x="1207093" y="46759"/>
                </a:lnTo>
                <a:lnTo>
                  <a:pt x="1137602" y="26656"/>
                </a:lnTo>
                <a:lnTo>
                  <a:pt x="1065963" y="12004"/>
                </a:lnTo>
                <a:lnTo>
                  <a:pt x="992414" y="3040"/>
                </a:lnTo>
                <a:lnTo>
                  <a:pt x="917190" y="0"/>
                </a:lnTo>
                <a:close/>
              </a:path>
            </a:pathLst>
          </a:custGeom>
          <a:solidFill>
            <a:srgbClr val="00B0F0"/>
          </a:solidFill>
        </p:spPr>
        <p:txBody>
          <a:bodyPr wrap="square" lIns="0" tIns="0" rIns="0" bIns="0" rtlCol="0"/>
          <a:lstStyle/>
          <a:p>
            <a:pPr algn="ctr"/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743216" y="3604101"/>
            <a:ext cx="1314184" cy="8082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8425" marR="5080" indent="-86360" algn="ctr">
              <a:lnSpc>
                <a:spcPts val="2100"/>
              </a:lnSpc>
            </a:pPr>
            <a:r>
              <a:rPr lang="en-US" sz="2000" b="1" dirty="0" smtClean="0">
                <a:latin typeface="Calibri"/>
                <a:cs typeface="Calibri"/>
              </a:rPr>
              <a:t>Autonomy</a:t>
            </a:r>
          </a:p>
          <a:p>
            <a:pPr marL="98425" marR="5080" indent="-86360" algn="ctr">
              <a:lnSpc>
                <a:spcPts val="2100"/>
              </a:lnSpc>
            </a:pPr>
            <a:r>
              <a:rPr lang="en-US" sz="2000" b="1" dirty="0" smtClean="0">
                <a:latin typeface="Calibri"/>
                <a:cs typeface="Calibri"/>
              </a:rPr>
              <a:t>(choice &amp; free will)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35382" y="3449781"/>
            <a:ext cx="876992" cy="8728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48766" y="3988300"/>
            <a:ext cx="250825" cy="266065"/>
          </a:xfrm>
          <a:custGeom>
            <a:avLst/>
            <a:gdLst/>
            <a:ahLst/>
            <a:cxnLst/>
            <a:rect l="l" t="t" r="r" b="b"/>
            <a:pathLst>
              <a:path w="250825" h="266064">
                <a:moveTo>
                  <a:pt x="250239" y="0"/>
                </a:moveTo>
                <a:lnTo>
                  <a:pt x="0" y="0"/>
                </a:lnTo>
                <a:lnTo>
                  <a:pt x="0" y="265826"/>
                </a:lnTo>
                <a:lnTo>
                  <a:pt x="250239" y="265826"/>
                </a:lnTo>
                <a:lnTo>
                  <a:pt x="250239" y="0"/>
                </a:lnTo>
                <a:close/>
              </a:path>
            </a:pathLst>
          </a:custGeom>
          <a:solidFill>
            <a:srgbClr val="6C6C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82940" y="3738060"/>
            <a:ext cx="782320" cy="250825"/>
          </a:xfrm>
          <a:custGeom>
            <a:avLst/>
            <a:gdLst/>
            <a:ahLst/>
            <a:cxnLst/>
            <a:rect l="l" t="t" r="r" b="b"/>
            <a:pathLst>
              <a:path w="782320" h="250825">
                <a:moveTo>
                  <a:pt x="781892" y="0"/>
                </a:moveTo>
                <a:lnTo>
                  <a:pt x="0" y="0"/>
                </a:lnTo>
                <a:lnTo>
                  <a:pt x="0" y="250239"/>
                </a:lnTo>
                <a:lnTo>
                  <a:pt x="781892" y="250239"/>
                </a:lnTo>
                <a:lnTo>
                  <a:pt x="781892" y="0"/>
                </a:lnTo>
                <a:close/>
              </a:path>
            </a:pathLst>
          </a:custGeom>
          <a:solidFill>
            <a:srgbClr val="6C6C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48766" y="3472235"/>
            <a:ext cx="250825" cy="266065"/>
          </a:xfrm>
          <a:custGeom>
            <a:avLst/>
            <a:gdLst/>
            <a:ahLst/>
            <a:cxnLst/>
            <a:rect l="l" t="t" r="r" b="b"/>
            <a:pathLst>
              <a:path w="250825" h="266064">
                <a:moveTo>
                  <a:pt x="250239" y="0"/>
                </a:moveTo>
                <a:lnTo>
                  <a:pt x="0" y="0"/>
                </a:lnTo>
                <a:lnTo>
                  <a:pt x="0" y="265824"/>
                </a:lnTo>
                <a:lnTo>
                  <a:pt x="250239" y="265824"/>
                </a:lnTo>
                <a:lnTo>
                  <a:pt x="250239" y="0"/>
                </a:lnTo>
                <a:close/>
              </a:path>
            </a:pathLst>
          </a:custGeom>
          <a:solidFill>
            <a:srgbClr val="6C6C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44636" y="4276898"/>
            <a:ext cx="2119745" cy="58604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54808" y="2945989"/>
            <a:ext cx="1834514" cy="1834514"/>
          </a:xfrm>
          <a:custGeom>
            <a:avLst/>
            <a:gdLst/>
            <a:ahLst/>
            <a:cxnLst/>
            <a:rect l="l" t="t" r="r" b="b"/>
            <a:pathLst>
              <a:path w="1834514" h="1834514">
                <a:moveTo>
                  <a:pt x="917190" y="0"/>
                </a:moveTo>
                <a:lnTo>
                  <a:pt x="841966" y="3040"/>
                </a:lnTo>
                <a:lnTo>
                  <a:pt x="768417" y="12004"/>
                </a:lnTo>
                <a:lnTo>
                  <a:pt x="696778" y="26656"/>
                </a:lnTo>
                <a:lnTo>
                  <a:pt x="627287" y="46759"/>
                </a:lnTo>
                <a:lnTo>
                  <a:pt x="560178" y="72077"/>
                </a:lnTo>
                <a:lnTo>
                  <a:pt x="495688" y="102375"/>
                </a:lnTo>
                <a:lnTo>
                  <a:pt x="434053" y="137416"/>
                </a:lnTo>
                <a:lnTo>
                  <a:pt x="375509" y="176964"/>
                </a:lnTo>
                <a:lnTo>
                  <a:pt x="320292" y="220784"/>
                </a:lnTo>
                <a:lnTo>
                  <a:pt x="268638" y="268639"/>
                </a:lnTo>
                <a:lnTo>
                  <a:pt x="220784" y="320293"/>
                </a:lnTo>
                <a:lnTo>
                  <a:pt x="176964" y="375510"/>
                </a:lnTo>
                <a:lnTo>
                  <a:pt x="137416" y="434054"/>
                </a:lnTo>
                <a:lnTo>
                  <a:pt x="102375" y="495689"/>
                </a:lnTo>
                <a:lnTo>
                  <a:pt x="72077" y="560179"/>
                </a:lnTo>
                <a:lnTo>
                  <a:pt x="46759" y="627287"/>
                </a:lnTo>
                <a:lnTo>
                  <a:pt x="26656" y="696779"/>
                </a:lnTo>
                <a:lnTo>
                  <a:pt x="12004" y="768418"/>
                </a:lnTo>
                <a:lnTo>
                  <a:pt x="3040" y="841967"/>
                </a:lnTo>
                <a:lnTo>
                  <a:pt x="0" y="917191"/>
                </a:lnTo>
                <a:lnTo>
                  <a:pt x="3040" y="992415"/>
                </a:lnTo>
                <a:lnTo>
                  <a:pt x="12004" y="1065964"/>
                </a:lnTo>
                <a:lnTo>
                  <a:pt x="26656" y="1137603"/>
                </a:lnTo>
                <a:lnTo>
                  <a:pt x="46759" y="1207094"/>
                </a:lnTo>
                <a:lnTo>
                  <a:pt x="72077" y="1274203"/>
                </a:lnTo>
                <a:lnTo>
                  <a:pt x="102375" y="1338693"/>
                </a:lnTo>
                <a:lnTo>
                  <a:pt x="137416" y="1400328"/>
                </a:lnTo>
                <a:lnTo>
                  <a:pt x="176964" y="1458872"/>
                </a:lnTo>
                <a:lnTo>
                  <a:pt x="220784" y="1514089"/>
                </a:lnTo>
                <a:lnTo>
                  <a:pt x="268638" y="1565743"/>
                </a:lnTo>
                <a:lnTo>
                  <a:pt x="320292" y="1613597"/>
                </a:lnTo>
                <a:lnTo>
                  <a:pt x="375509" y="1657417"/>
                </a:lnTo>
                <a:lnTo>
                  <a:pt x="434053" y="1696965"/>
                </a:lnTo>
                <a:lnTo>
                  <a:pt x="495688" y="1732006"/>
                </a:lnTo>
                <a:lnTo>
                  <a:pt x="560178" y="1762304"/>
                </a:lnTo>
                <a:lnTo>
                  <a:pt x="627287" y="1787622"/>
                </a:lnTo>
                <a:lnTo>
                  <a:pt x="696778" y="1807725"/>
                </a:lnTo>
                <a:lnTo>
                  <a:pt x="768417" y="1822377"/>
                </a:lnTo>
                <a:lnTo>
                  <a:pt x="841966" y="1831341"/>
                </a:lnTo>
                <a:lnTo>
                  <a:pt x="917190" y="1834381"/>
                </a:lnTo>
                <a:lnTo>
                  <a:pt x="992414" y="1831341"/>
                </a:lnTo>
                <a:lnTo>
                  <a:pt x="1065963" y="1822377"/>
                </a:lnTo>
                <a:lnTo>
                  <a:pt x="1137601" y="1807725"/>
                </a:lnTo>
                <a:lnTo>
                  <a:pt x="1207093" y="1787622"/>
                </a:lnTo>
                <a:lnTo>
                  <a:pt x="1274202" y="1762304"/>
                </a:lnTo>
                <a:lnTo>
                  <a:pt x="1338692" y="1732006"/>
                </a:lnTo>
                <a:lnTo>
                  <a:pt x="1400327" y="1696965"/>
                </a:lnTo>
                <a:lnTo>
                  <a:pt x="1458871" y="1657417"/>
                </a:lnTo>
                <a:lnTo>
                  <a:pt x="1514088" y="1613597"/>
                </a:lnTo>
                <a:lnTo>
                  <a:pt x="1565742" y="1565743"/>
                </a:lnTo>
                <a:lnTo>
                  <a:pt x="1613597" y="1514089"/>
                </a:lnTo>
                <a:lnTo>
                  <a:pt x="1657416" y="1458872"/>
                </a:lnTo>
                <a:lnTo>
                  <a:pt x="1696965" y="1400328"/>
                </a:lnTo>
                <a:lnTo>
                  <a:pt x="1732006" y="1338693"/>
                </a:lnTo>
                <a:lnTo>
                  <a:pt x="1762304" y="1274203"/>
                </a:lnTo>
                <a:lnTo>
                  <a:pt x="1787622" y="1207094"/>
                </a:lnTo>
                <a:lnTo>
                  <a:pt x="1807725" y="1137603"/>
                </a:lnTo>
                <a:lnTo>
                  <a:pt x="1822377" y="1065964"/>
                </a:lnTo>
                <a:lnTo>
                  <a:pt x="1831341" y="992415"/>
                </a:lnTo>
                <a:lnTo>
                  <a:pt x="1834381" y="917191"/>
                </a:lnTo>
                <a:lnTo>
                  <a:pt x="1831341" y="841967"/>
                </a:lnTo>
                <a:lnTo>
                  <a:pt x="1822377" y="768418"/>
                </a:lnTo>
                <a:lnTo>
                  <a:pt x="1807725" y="696779"/>
                </a:lnTo>
                <a:lnTo>
                  <a:pt x="1787622" y="627287"/>
                </a:lnTo>
                <a:lnTo>
                  <a:pt x="1762304" y="560179"/>
                </a:lnTo>
                <a:lnTo>
                  <a:pt x="1732006" y="495689"/>
                </a:lnTo>
                <a:lnTo>
                  <a:pt x="1696965" y="434054"/>
                </a:lnTo>
                <a:lnTo>
                  <a:pt x="1657416" y="375510"/>
                </a:lnTo>
                <a:lnTo>
                  <a:pt x="1613597" y="320293"/>
                </a:lnTo>
                <a:lnTo>
                  <a:pt x="1565742" y="268639"/>
                </a:lnTo>
                <a:lnTo>
                  <a:pt x="1514088" y="220784"/>
                </a:lnTo>
                <a:lnTo>
                  <a:pt x="1458871" y="176964"/>
                </a:lnTo>
                <a:lnTo>
                  <a:pt x="1400327" y="137416"/>
                </a:lnTo>
                <a:lnTo>
                  <a:pt x="1338692" y="102375"/>
                </a:lnTo>
                <a:lnTo>
                  <a:pt x="1274202" y="72077"/>
                </a:lnTo>
                <a:lnTo>
                  <a:pt x="1207093" y="46759"/>
                </a:lnTo>
                <a:lnTo>
                  <a:pt x="1137601" y="26656"/>
                </a:lnTo>
                <a:lnTo>
                  <a:pt x="1065963" y="12004"/>
                </a:lnTo>
                <a:lnTo>
                  <a:pt x="992414" y="3040"/>
                </a:lnTo>
                <a:lnTo>
                  <a:pt x="917190" y="0"/>
                </a:lnTo>
                <a:close/>
              </a:path>
            </a:pathLst>
          </a:custGeom>
          <a:solidFill>
            <a:srgbClr val="00B0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875422" y="3643611"/>
            <a:ext cx="1393285" cy="56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215" marR="5080" indent="-57150">
              <a:lnSpc>
                <a:spcPts val="2200"/>
              </a:lnSpc>
            </a:pPr>
            <a:r>
              <a:rPr lang="en-US" sz="2100" b="1" spc="-15" dirty="0" smtClean="0">
                <a:latin typeface="Calibri"/>
                <a:cs typeface="Calibri"/>
              </a:rPr>
              <a:t>Competency</a:t>
            </a:r>
          </a:p>
          <a:p>
            <a:pPr marL="69215" marR="5080" indent="-57150" algn="ctr">
              <a:lnSpc>
                <a:spcPts val="2200"/>
              </a:lnSpc>
            </a:pPr>
            <a:r>
              <a:rPr lang="en-US" sz="2100" b="1" spc="-15" dirty="0" smtClean="0">
                <a:latin typeface="Calibri"/>
                <a:cs typeface="Calibri"/>
              </a:rPr>
              <a:t>(mastery)</a:t>
            </a:r>
            <a:endParaRPr sz="2100" dirty="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779017" y="3753356"/>
            <a:ext cx="782320" cy="250825"/>
          </a:xfrm>
          <a:custGeom>
            <a:avLst/>
            <a:gdLst/>
            <a:ahLst/>
            <a:cxnLst/>
            <a:rect l="l" t="t" r="r" b="b"/>
            <a:pathLst>
              <a:path w="782320" h="250825">
                <a:moveTo>
                  <a:pt x="781890" y="0"/>
                </a:moveTo>
                <a:lnTo>
                  <a:pt x="0" y="0"/>
                </a:lnTo>
                <a:lnTo>
                  <a:pt x="0" y="250239"/>
                </a:lnTo>
                <a:lnTo>
                  <a:pt x="781890" y="250239"/>
                </a:lnTo>
                <a:lnTo>
                  <a:pt x="781890" y="0"/>
                </a:lnTo>
                <a:close/>
              </a:path>
            </a:pathLst>
          </a:custGeom>
          <a:solidFill>
            <a:srgbClr val="6C6C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83185" y="4941915"/>
            <a:ext cx="1970116" cy="66086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51033" y="2945989"/>
            <a:ext cx="1834514" cy="1834514"/>
          </a:xfrm>
          <a:custGeom>
            <a:avLst/>
            <a:gdLst/>
            <a:ahLst/>
            <a:cxnLst/>
            <a:rect l="l" t="t" r="r" b="b"/>
            <a:pathLst>
              <a:path w="1834515" h="1834514">
                <a:moveTo>
                  <a:pt x="917190" y="0"/>
                </a:moveTo>
                <a:lnTo>
                  <a:pt x="841966" y="3040"/>
                </a:lnTo>
                <a:lnTo>
                  <a:pt x="768416" y="12004"/>
                </a:lnTo>
                <a:lnTo>
                  <a:pt x="696778" y="26656"/>
                </a:lnTo>
                <a:lnTo>
                  <a:pt x="627286" y="46759"/>
                </a:lnTo>
                <a:lnTo>
                  <a:pt x="560178" y="72077"/>
                </a:lnTo>
                <a:lnTo>
                  <a:pt x="495688" y="102375"/>
                </a:lnTo>
                <a:lnTo>
                  <a:pt x="434053" y="137416"/>
                </a:lnTo>
                <a:lnTo>
                  <a:pt x="375509" y="176964"/>
                </a:lnTo>
                <a:lnTo>
                  <a:pt x="320292" y="220784"/>
                </a:lnTo>
                <a:lnTo>
                  <a:pt x="268638" y="268639"/>
                </a:lnTo>
                <a:lnTo>
                  <a:pt x="220783" y="320293"/>
                </a:lnTo>
                <a:lnTo>
                  <a:pt x="176964" y="375510"/>
                </a:lnTo>
                <a:lnTo>
                  <a:pt x="137415" y="434054"/>
                </a:lnTo>
                <a:lnTo>
                  <a:pt x="102374" y="495689"/>
                </a:lnTo>
                <a:lnTo>
                  <a:pt x="72077" y="560179"/>
                </a:lnTo>
                <a:lnTo>
                  <a:pt x="46758" y="627287"/>
                </a:lnTo>
                <a:lnTo>
                  <a:pt x="26655" y="696779"/>
                </a:lnTo>
                <a:lnTo>
                  <a:pt x="12004" y="768418"/>
                </a:lnTo>
                <a:lnTo>
                  <a:pt x="3040" y="841967"/>
                </a:lnTo>
                <a:lnTo>
                  <a:pt x="0" y="917191"/>
                </a:lnTo>
                <a:lnTo>
                  <a:pt x="3040" y="992415"/>
                </a:lnTo>
                <a:lnTo>
                  <a:pt x="12004" y="1065964"/>
                </a:lnTo>
                <a:lnTo>
                  <a:pt x="26655" y="1137603"/>
                </a:lnTo>
                <a:lnTo>
                  <a:pt x="46758" y="1207094"/>
                </a:lnTo>
                <a:lnTo>
                  <a:pt x="72077" y="1274203"/>
                </a:lnTo>
                <a:lnTo>
                  <a:pt x="102374" y="1338693"/>
                </a:lnTo>
                <a:lnTo>
                  <a:pt x="137415" y="1400328"/>
                </a:lnTo>
                <a:lnTo>
                  <a:pt x="176964" y="1458872"/>
                </a:lnTo>
                <a:lnTo>
                  <a:pt x="220783" y="1514089"/>
                </a:lnTo>
                <a:lnTo>
                  <a:pt x="268638" y="1565743"/>
                </a:lnTo>
                <a:lnTo>
                  <a:pt x="320292" y="1613597"/>
                </a:lnTo>
                <a:lnTo>
                  <a:pt x="375509" y="1657417"/>
                </a:lnTo>
                <a:lnTo>
                  <a:pt x="434053" y="1696965"/>
                </a:lnTo>
                <a:lnTo>
                  <a:pt x="495688" y="1732006"/>
                </a:lnTo>
                <a:lnTo>
                  <a:pt x="560178" y="1762304"/>
                </a:lnTo>
                <a:lnTo>
                  <a:pt x="627286" y="1787622"/>
                </a:lnTo>
                <a:lnTo>
                  <a:pt x="696778" y="1807725"/>
                </a:lnTo>
                <a:lnTo>
                  <a:pt x="768416" y="1822377"/>
                </a:lnTo>
                <a:lnTo>
                  <a:pt x="841966" y="1831341"/>
                </a:lnTo>
                <a:lnTo>
                  <a:pt x="917190" y="1834381"/>
                </a:lnTo>
                <a:lnTo>
                  <a:pt x="992414" y="1831341"/>
                </a:lnTo>
                <a:lnTo>
                  <a:pt x="1065963" y="1822377"/>
                </a:lnTo>
                <a:lnTo>
                  <a:pt x="1137601" y="1807725"/>
                </a:lnTo>
                <a:lnTo>
                  <a:pt x="1207093" y="1787622"/>
                </a:lnTo>
                <a:lnTo>
                  <a:pt x="1274202" y="1762304"/>
                </a:lnTo>
                <a:lnTo>
                  <a:pt x="1338692" y="1732006"/>
                </a:lnTo>
                <a:lnTo>
                  <a:pt x="1400327" y="1696965"/>
                </a:lnTo>
                <a:lnTo>
                  <a:pt x="1458871" y="1657417"/>
                </a:lnTo>
                <a:lnTo>
                  <a:pt x="1514088" y="1613597"/>
                </a:lnTo>
                <a:lnTo>
                  <a:pt x="1565742" y="1565743"/>
                </a:lnTo>
                <a:lnTo>
                  <a:pt x="1613597" y="1514089"/>
                </a:lnTo>
                <a:lnTo>
                  <a:pt x="1657416" y="1458872"/>
                </a:lnTo>
                <a:lnTo>
                  <a:pt x="1696965" y="1400328"/>
                </a:lnTo>
                <a:lnTo>
                  <a:pt x="1732006" y="1338693"/>
                </a:lnTo>
                <a:lnTo>
                  <a:pt x="1762304" y="1274203"/>
                </a:lnTo>
                <a:lnTo>
                  <a:pt x="1787622" y="1207094"/>
                </a:lnTo>
                <a:lnTo>
                  <a:pt x="1807725" y="1137603"/>
                </a:lnTo>
                <a:lnTo>
                  <a:pt x="1822377" y="1065964"/>
                </a:lnTo>
                <a:lnTo>
                  <a:pt x="1831341" y="992415"/>
                </a:lnTo>
                <a:lnTo>
                  <a:pt x="1834381" y="917191"/>
                </a:lnTo>
                <a:lnTo>
                  <a:pt x="1831341" y="841967"/>
                </a:lnTo>
                <a:lnTo>
                  <a:pt x="1822377" y="768418"/>
                </a:lnTo>
                <a:lnTo>
                  <a:pt x="1807725" y="696779"/>
                </a:lnTo>
                <a:lnTo>
                  <a:pt x="1787622" y="627287"/>
                </a:lnTo>
                <a:lnTo>
                  <a:pt x="1762304" y="560179"/>
                </a:lnTo>
                <a:lnTo>
                  <a:pt x="1732006" y="495689"/>
                </a:lnTo>
                <a:lnTo>
                  <a:pt x="1696965" y="434054"/>
                </a:lnTo>
                <a:lnTo>
                  <a:pt x="1657416" y="375510"/>
                </a:lnTo>
                <a:lnTo>
                  <a:pt x="1613597" y="320293"/>
                </a:lnTo>
                <a:lnTo>
                  <a:pt x="1565742" y="268639"/>
                </a:lnTo>
                <a:lnTo>
                  <a:pt x="1514088" y="220784"/>
                </a:lnTo>
                <a:lnTo>
                  <a:pt x="1458871" y="176964"/>
                </a:lnTo>
                <a:lnTo>
                  <a:pt x="1400327" y="137416"/>
                </a:lnTo>
                <a:lnTo>
                  <a:pt x="1338692" y="102375"/>
                </a:lnTo>
                <a:lnTo>
                  <a:pt x="1274202" y="72077"/>
                </a:lnTo>
                <a:lnTo>
                  <a:pt x="1207093" y="46759"/>
                </a:lnTo>
                <a:lnTo>
                  <a:pt x="1137601" y="26656"/>
                </a:lnTo>
                <a:lnTo>
                  <a:pt x="1065963" y="12004"/>
                </a:lnTo>
                <a:lnTo>
                  <a:pt x="992414" y="3040"/>
                </a:lnTo>
                <a:lnTo>
                  <a:pt x="917190" y="0"/>
                </a:lnTo>
                <a:close/>
              </a:path>
            </a:pathLst>
          </a:custGeom>
          <a:solidFill>
            <a:srgbClr val="00B0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943129" y="3472235"/>
            <a:ext cx="1650227" cy="9694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US" sz="2100" b="1" spc="-15" dirty="0" smtClean="0">
                <a:latin typeface="Calibri"/>
                <a:cs typeface="Calibri"/>
              </a:rPr>
              <a:t>Relatedness</a:t>
            </a:r>
          </a:p>
          <a:p>
            <a:pPr marL="12700" algn="ctr">
              <a:lnSpc>
                <a:spcPct val="100000"/>
              </a:lnSpc>
            </a:pPr>
            <a:r>
              <a:rPr lang="en-US" sz="2100" b="1" spc="-15" dirty="0" smtClean="0">
                <a:latin typeface="Calibri"/>
                <a:cs typeface="Calibri"/>
              </a:rPr>
              <a:t>(relationship-building)</a:t>
            </a:r>
            <a:endParaRPr sz="210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5153" y="6400800"/>
            <a:ext cx="4496897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S</a:t>
            </a:r>
            <a:r>
              <a:rPr sz="1100" spc="-5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ini</a:t>
            </a:r>
            <a:r>
              <a:rPr sz="1100" spc="-5" dirty="0">
                <a:latin typeface="Calibri"/>
                <a:cs typeface="Calibri"/>
              </a:rPr>
              <a:t>ck</a:t>
            </a:r>
            <a:r>
              <a:rPr sz="1100" dirty="0">
                <a:latin typeface="Calibri"/>
                <a:cs typeface="Calibri"/>
              </a:rPr>
              <a:t>i and </a:t>
            </a:r>
            <a:r>
              <a:rPr sz="1100" spc="-10" dirty="0" err="1" smtClean="0">
                <a:latin typeface="Calibri"/>
                <a:cs typeface="Calibri"/>
              </a:rPr>
              <a:t>McKeac</a:t>
            </a:r>
            <a:r>
              <a:rPr sz="1100" dirty="0" err="1" smtClean="0">
                <a:latin typeface="Calibri"/>
                <a:cs typeface="Calibri"/>
              </a:rPr>
              <a:t>hi</a:t>
            </a:r>
            <a:r>
              <a:rPr sz="1100" spc="-5" dirty="0" err="1" smtClean="0">
                <a:latin typeface="Calibri"/>
                <a:cs typeface="Calibri"/>
              </a:rPr>
              <a:t>e</a:t>
            </a:r>
            <a:r>
              <a:rPr lang="en-US" sz="1100" spc="-5" dirty="0" smtClean="0">
                <a:latin typeface="Calibri"/>
                <a:cs typeface="Calibri"/>
              </a:rPr>
              <a:t> (2013)</a:t>
            </a:r>
            <a:r>
              <a:rPr sz="1100" spc="-5" dirty="0" smtClean="0">
                <a:latin typeface="Calibri"/>
                <a:cs typeface="Calibri"/>
              </a:rPr>
              <a:t>,</a:t>
            </a:r>
            <a:r>
              <a:rPr sz="1100" dirty="0" smtClean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Am</a:t>
            </a:r>
            <a:r>
              <a:rPr sz="1100" dirty="0">
                <a:latin typeface="Calibri"/>
                <a:cs typeface="Calibri"/>
              </a:rPr>
              <a:t>b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os</a:t>
            </a:r>
            <a:r>
              <a:rPr sz="1100" spc="-5" dirty="0">
                <a:latin typeface="Calibri"/>
                <a:cs typeface="Calibri"/>
              </a:rPr>
              <a:t>e,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t. </a:t>
            </a:r>
            <a:r>
              <a:rPr sz="1100" dirty="0" smtClean="0">
                <a:latin typeface="Calibri"/>
                <a:cs typeface="Calibri"/>
              </a:rPr>
              <a:t>al</a:t>
            </a:r>
            <a:r>
              <a:rPr lang="en-US" sz="1100" dirty="0" smtClean="0">
                <a:latin typeface="Calibri"/>
                <a:cs typeface="Calibri"/>
              </a:rPr>
              <a:t> (2010)</a:t>
            </a:r>
            <a:r>
              <a:rPr sz="1100" spc="-5" dirty="0" smtClean="0">
                <a:latin typeface="Calibri"/>
                <a:cs typeface="Calibri"/>
              </a:rPr>
              <a:t>, </a:t>
            </a:r>
            <a:r>
              <a:rPr sz="1100" dirty="0" smtClean="0">
                <a:latin typeface="Calibri"/>
                <a:cs typeface="Calibri"/>
              </a:rPr>
              <a:t>Broph</a:t>
            </a:r>
            <a:r>
              <a:rPr sz="1100" spc="-5" dirty="0" smtClean="0">
                <a:latin typeface="Calibri"/>
                <a:cs typeface="Calibri"/>
              </a:rPr>
              <a:t>y</a:t>
            </a:r>
            <a:r>
              <a:rPr lang="en-US" sz="1100" spc="-5" dirty="0" smtClean="0">
                <a:latin typeface="Calibri"/>
                <a:cs typeface="Calibri"/>
              </a:rPr>
              <a:t> (2004)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21" name="object 7"/>
          <p:cNvSpPr/>
          <p:nvPr/>
        </p:nvSpPr>
        <p:spPr>
          <a:xfrm>
            <a:off x="6059582" y="3986159"/>
            <a:ext cx="250825" cy="266065"/>
          </a:xfrm>
          <a:custGeom>
            <a:avLst/>
            <a:gdLst/>
            <a:ahLst/>
            <a:cxnLst/>
            <a:rect l="l" t="t" r="r" b="b"/>
            <a:pathLst>
              <a:path w="250825" h="266064">
                <a:moveTo>
                  <a:pt x="250239" y="0"/>
                </a:moveTo>
                <a:lnTo>
                  <a:pt x="0" y="0"/>
                </a:lnTo>
                <a:lnTo>
                  <a:pt x="0" y="265826"/>
                </a:lnTo>
                <a:lnTo>
                  <a:pt x="250239" y="265826"/>
                </a:lnTo>
                <a:lnTo>
                  <a:pt x="250239" y="0"/>
                </a:lnTo>
                <a:close/>
              </a:path>
            </a:pathLst>
          </a:custGeom>
          <a:solidFill>
            <a:srgbClr val="6C6C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9"/>
          <p:cNvSpPr/>
          <p:nvPr/>
        </p:nvSpPr>
        <p:spPr>
          <a:xfrm>
            <a:off x="6059582" y="3505313"/>
            <a:ext cx="250825" cy="266065"/>
          </a:xfrm>
          <a:custGeom>
            <a:avLst/>
            <a:gdLst/>
            <a:ahLst/>
            <a:cxnLst/>
            <a:rect l="l" t="t" r="r" b="b"/>
            <a:pathLst>
              <a:path w="250825" h="266064">
                <a:moveTo>
                  <a:pt x="250239" y="0"/>
                </a:moveTo>
                <a:lnTo>
                  <a:pt x="0" y="0"/>
                </a:lnTo>
                <a:lnTo>
                  <a:pt x="0" y="265824"/>
                </a:lnTo>
                <a:lnTo>
                  <a:pt x="250239" y="265824"/>
                </a:lnTo>
                <a:lnTo>
                  <a:pt x="250239" y="0"/>
                </a:lnTo>
                <a:close/>
              </a:path>
            </a:pathLst>
          </a:custGeom>
          <a:solidFill>
            <a:srgbClr val="6C6C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523701" y="1222534"/>
            <a:ext cx="8229600" cy="115049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Self-Determination Theory</a:t>
            </a:r>
            <a:endParaRPr lang="en-US" sz="3600" dirty="0"/>
          </a:p>
        </p:txBody>
      </p:sp>
      <p:sp>
        <p:nvSpPr>
          <p:cNvPr id="24" name="Title 22"/>
          <p:cNvSpPr txBox="1">
            <a:spLocks/>
          </p:cNvSpPr>
          <p:nvPr/>
        </p:nvSpPr>
        <p:spPr>
          <a:xfrm>
            <a:off x="455947" y="1756559"/>
            <a:ext cx="8229600" cy="11504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Predictors of Motivation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0455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112087" y="1139042"/>
            <a:ext cx="8229600" cy="797863"/>
          </a:xfrm>
          <a:prstGeom prst="rect">
            <a:avLst/>
          </a:prstGeom>
        </p:spPr>
        <p:txBody>
          <a:bodyPr vert="horz" wrap="square" lIns="0" tIns="241507" rIns="0" bIns="0" rtlCol="0">
            <a:spAutoFit/>
          </a:bodyPr>
          <a:lstStyle/>
          <a:p>
            <a:pPr marL="1130935">
              <a:lnSpc>
                <a:spcPct val="100000"/>
              </a:lnSpc>
            </a:pPr>
            <a:r>
              <a:rPr sz="3600" dirty="0"/>
              <a:t>Exp</a:t>
            </a:r>
            <a:r>
              <a:rPr sz="3600" spc="-25" dirty="0"/>
              <a:t>ecta</a:t>
            </a:r>
            <a:r>
              <a:rPr sz="3600" spc="-5" dirty="0"/>
              <a:t>n</a:t>
            </a:r>
            <a:r>
              <a:rPr sz="3600" spc="-20" dirty="0"/>
              <a:t>c</a:t>
            </a:r>
            <a:r>
              <a:rPr sz="3600" spc="-25" dirty="0"/>
              <a:t>y</a:t>
            </a:r>
            <a:r>
              <a:rPr sz="3600" dirty="0"/>
              <a:t>-Valu</a:t>
            </a:r>
            <a:r>
              <a:rPr sz="3600" spc="-25" dirty="0"/>
              <a:t>e</a:t>
            </a:r>
            <a:r>
              <a:rPr sz="3600" dirty="0"/>
              <a:t> Th</a:t>
            </a:r>
            <a:r>
              <a:rPr sz="3600" spc="-25" dirty="0"/>
              <a:t>e</a:t>
            </a:r>
            <a:r>
              <a:rPr sz="3600" spc="-5" dirty="0"/>
              <a:t>o</a:t>
            </a:r>
            <a:r>
              <a:rPr sz="3600" spc="-25" dirty="0"/>
              <a:t>r</a:t>
            </a:r>
            <a:r>
              <a:rPr sz="3600" spc="-20" dirty="0"/>
              <a:t>y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4276898"/>
            <a:ext cx="2103120" cy="5860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8582" y="2945989"/>
            <a:ext cx="1834514" cy="1834514"/>
          </a:xfrm>
          <a:custGeom>
            <a:avLst/>
            <a:gdLst/>
            <a:ahLst/>
            <a:cxnLst/>
            <a:rect l="l" t="t" r="r" b="b"/>
            <a:pathLst>
              <a:path w="1834514" h="1834514">
                <a:moveTo>
                  <a:pt x="917190" y="0"/>
                </a:moveTo>
                <a:lnTo>
                  <a:pt x="841966" y="3040"/>
                </a:lnTo>
                <a:lnTo>
                  <a:pt x="768417" y="12004"/>
                </a:lnTo>
                <a:lnTo>
                  <a:pt x="696778" y="26656"/>
                </a:lnTo>
                <a:lnTo>
                  <a:pt x="627287" y="46759"/>
                </a:lnTo>
                <a:lnTo>
                  <a:pt x="560178" y="72077"/>
                </a:lnTo>
                <a:lnTo>
                  <a:pt x="495688" y="102375"/>
                </a:lnTo>
                <a:lnTo>
                  <a:pt x="434053" y="137416"/>
                </a:lnTo>
                <a:lnTo>
                  <a:pt x="375509" y="176964"/>
                </a:lnTo>
                <a:lnTo>
                  <a:pt x="320292" y="220784"/>
                </a:lnTo>
                <a:lnTo>
                  <a:pt x="268638" y="268639"/>
                </a:lnTo>
                <a:lnTo>
                  <a:pt x="220784" y="320293"/>
                </a:lnTo>
                <a:lnTo>
                  <a:pt x="176964" y="375510"/>
                </a:lnTo>
                <a:lnTo>
                  <a:pt x="137416" y="434054"/>
                </a:lnTo>
                <a:lnTo>
                  <a:pt x="102375" y="495689"/>
                </a:lnTo>
                <a:lnTo>
                  <a:pt x="72077" y="560179"/>
                </a:lnTo>
                <a:lnTo>
                  <a:pt x="46758" y="627287"/>
                </a:lnTo>
                <a:lnTo>
                  <a:pt x="26656" y="696779"/>
                </a:lnTo>
                <a:lnTo>
                  <a:pt x="12004" y="768418"/>
                </a:lnTo>
                <a:lnTo>
                  <a:pt x="3040" y="841967"/>
                </a:lnTo>
                <a:lnTo>
                  <a:pt x="0" y="917191"/>
                </a:lnTo>
                <a:lnTo>
                  <a:pt x="3040" y="992415"/>
                </a:lnTo>
                <a:lnTo>
                  <a:pt x="12004" y="1065964"/>
                </a:lnTo>
                <a:lnTo>
                  <a:pt x="26656" y="1137603"/>
                </a:lnTo>
                <a:lnTo>
                  <a:pt x="46758" y="1207094"/>
                </a:lnTo>
                <a:lnTo>
                  <a:pt x="72077" y="1274203"/>
                </a:lnTo>
                <a:lnTo>
                  <a:pt x="102375" y="1338693"/>
                </a:lnTo>
                <a:lnTo>
                  <a:pt x="137416" y="1400328"/>
                </a:lnTo>
                <a:lnTo>
                  <a:pt x="176964" y="1458872"/>
                </a:lnTo>
                <a:lnTo>
                  <a:pt x="220784" y="1514089"/>
                </a:lnTo>
                <a:lnTo>
                  <a:pt x="268638" y="1565743"/>
                </a:lnTo>
                <a:lnTo>
                  <a:pt x="320292" y="1613597"/>
                </a:lnTo>
                <a:lnTo>
                  <a:pt x="375509" y="1657417"/>
                </a:lnTo>
                <a:lnTo>
                  <a:pt x="434053" y="1696965"/>
                </a:lnTo>
                <a:lnTo>
                  <a:pt x="495688" y="1732006"/>
                </a:lnTo>
                <a:lnTo>
                  <a:pt x="560178" y="1762304"/>
                </a:lnTo>
                <a:lnTo>
                  <a:pt x="627287" y="1787622"/>
                </a:lnTo>
                <a:lnTo>
                  <a:pt x="696778" y="1807725"/>
                </a:lnTo>
                <a:lnTo>
                  <a:pt x="768417" y="1822377"/>
                </a:lnTo>
                <a:lnTo>
                  <a:pt x="841966" y="1831341"/>
                </a:lnTo>
                <a:lnTo>
                  <a:pt x="917190" y="1834381"/>
                </a:lnTo>
                <a:lnTo>
                  <a:pt x="992414" y="1831341"/>
                </a:lnTo>
                <a:lnTo>
                  <a:pt x="1065963" y="1822377"/>
                </a:lnTo>
                <a:lnTo>
                  <a:pt x="1137602" y="1807725"/>
                </a:lnTo>
                <a:lnTo>
                  <a:pt x="1207093" y="1787622"/>
                </a:lnTo>
                <a:lnTo>
                  <a:pt x="1274202" y="1762304"/>
                </a:lnTo>
                <a:lnTo>
                  <a:pt x="1338692" y="1732006"/>
                </a:lnTo>
                <a:lnTo>
                  <a:pt x="1400327" y="1696965"/>
                </a:lnTo>
                <a:lnTo>
                  <a:pt x="1458871" y="1657417"/>
                </a:lnTo>
                <a:lnTo>
                  <a:pt x="1514088" y="1613597"/>
                </a:lnTo>
                <a:lnTo>
                  <a:pt x="1565742" y="1565743"/>
                </a:lnTo>
                <a:lnTo>
                  <a:pt x="1613597" y="1514089"/>
                </a:lnTo>
                <a:lnTo>
                  <a:pt x="1657417" y="1458872"/>
                </a:lnTo>
                <a:lnTo>
                  <a:pt x="1696965" y="1400328"/>
                </a:lnTo>
                <a:lnTo>
                  <a:pt x="1732006" y="1338693"/>
                </a:lnTo>
                <a:lnTo>
                  <a:pt x="1762304" y="1274203"/>
                </a:lnTo>
                <a:lnTo>
                  <a:pt x="1787622" y="1207094"/>
                </a:lnTo>
                <a:lnTo>
                  <a:pt x="1807725" y="1137603"/>
                </a:lnTo>
                <a:lnTo>
                  <a:pt x="1822377" y="1065964"/>
                </a:lnTo>
                <a:lnTo>
                  <a:pt x="1831341" y="992415"/>
                </a:lnTo>
                <a:lnTo>
                  <a:pt x="1834381" y="917191"/>
                </a:lnTo>
                <a:lnTo>
                  <a:pt x="1831341" y="841967"/>
                </a:lnTo>
                <a:lnTo>
                  <a:pt x="1822377" y="768418"/>
                </a:lnTo>
                <a:lnTo>
                  <a:pt x="1807725" y="696779"/>
                </a:lnTo>
                <a:lnTo>
                  <a:pt x="1787622" y="627287"/>
                </a:lnTo>
                <a:lnTo>
                  <a:pt x="1762304" y="560179"/>
                </a:lnTo>
                <a:lnTo>
                  <a:pt x="1732006" y="495689"/>
                </a:lnTo>
                <a:lnTo>
                  <a:pt x="1696965" y="434054"/>
                </a:lnTo>
                <a:lnTo>
                  <a:pt x="1657417" y="375510"/>
                </a:lnTo>
                <a:lnTo>
                  <a:pt x="1613597" y="320293"/>
                </a:lnTo>
                <a:lnTo>
                  <a:pt x="1565742" y="268639"/>
                </a:lnTo>
                <a:lnTo>
                  <a:pt x="1514088" y="220784"/>
                </a:lnTo>
                <a:lnTo>
                  <a:pt x="1458871" y="176964"/>
                </a:lnTo>
                <a:lnTo>
                  <a:pt x="1400327" y="137416"/>
                </a:lnTo>
                <a:lnTo>
                  <a:pt x="1338692" y="102375"/>
                </a:lnTo>
                <a:lnTo>
                  <a:pt x="1274202" y="72077"/>
                </a:lnTo>
                <a:lnTo>
                  <a:pt x="1207093" y="46759"/>
                </a:lnTo>
                <a:lnTo>
                  <a:pt x="1137602" y="26656"/>
                </a:lnTo>
                <a:lnTo>
                  <a:pt x="1065963" y="12004"/>
                </a:lnTo>
                <a:lnTo>
                  <a:pt x="992414" y="3040"/>
                </a:lnTo>
                <a:lnTo>
                  <a:pt x="917190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43216" y="3604101"/>
            <a:ext cx="1314184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8425" marR="5080" indent="-86360">
              <a:lnSpc>
                <a:spcPts val="2100"/>
              </a:lnSpc>
            </a:pPr>
            <a:r>
              <a:rPr sz="2000" b="1" dirty="0" smtClean="0">
                <a:latin typeface="Calibri"/>
                <a:cs typeface="Calibri"/>
              </a:rPr>
              <a:t>Expec</a:t>
            </a:r>
            <a:r>
              <a:rPr sz="2000" b="1" spc="45" dirty="0" smtClean="0">
                <a:latin typeface="Calibri"/>
                <a:cs typeface="Calibri"/>
              </a:rPr>
              <a:t>ta</a:t>
            </a:r>
            <a:r>
              <a:rPr lang="en-US" sz="2000" b="1" spc="45" dirty="0" smtClean="0">
                <a:latin typeface="Calibri"/>
                <a:cs typeface="Calibri"/>
              </a:rPr>
              <a:t>ti</a:t>
            </a:r>
            <a:r>
              <a:rPr sz="2000" b="1" spc="-15" dirty="0" smtClean="0">
                <a:latin typeface="Calibri"/>
                <a:cs typeface="Calibri"/>
              </a:rPr>
              <a:t>on</a:t>
            </a:r>
            <a:r>
              <a:rPr sz="2000" b="1" spc="-5" dirty="0" smtClean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of </a:t>
            </a:r>
            <a:r>
              <a:rPr sz="2000" b="1" spc="-20" dirty="0">
                <a:latin typeface="Calibri"/>
                <a:cs typeface="Calibri"/>
              </a:rPr>
              <a:t>Su</a:t>
            </a:r>
            <a:r>
              <a:rPr sz="2000" b="1" spc="-10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ce</a:t>
            </a:r>
            <a:r>
              <a:rPr sz="2000" b="1" spc="-15" dirty="0">
                <a:latin typeface="Calibri"/>
                <a:cs typeface="Calibri"/>
              </a:rPr>
              <a:t>ss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35382" y="3449781"/>
            <a:ext cx="876992" cy="8728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48766" y="3988300"/>
            <a:ext cx="250825" cy="266065"/>
          </a:xfrm>
          <a:custGeom>
            <a:avLst/>
            <a:gdLst/>
            <a:ahLst/>
            <a:cxnLst/>
            <a:rect l="l" t="t" r="r" b="b"/>
            <a:pathLst>
              <a:path w="250825" h="266064">
                <a:moveTo>
                  <a:pt x="250239" y="0"/>
                </a:moveTo>
                <a:lnTo>
                  <a:pt x="0" y="0"/>
                </a:lnTo>
                <a:lnTo>
                  <a:pt x="0" y="265826"/>
                </a:lnTo>
                <a:lnTo>
                  <a:pt x="250239" y="265826"/>
                </a:lnTo>
                <a:lnTo>
                  <a:pt x="250239" y="0"/>
                </a:lnTo>
                <a:close/>
              </a:path>
            </a:pathLst>
          </a:custGeom>
          <a:solidFill>
            <a:srgbClr val="6C6C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82940" y="3738060"/>
            <a:ext cx="782320" cy="250825"/>
          </a:xfrm>
          <a:custGeom>
            <a:avLst/>
            <a:gdLst/>
            <a:ahLst/>
            <a:cxnLst/>
            <a:rect l="l" t="t" r="r" b="b"/>
            <a:pathLst>
              <a:path w="782320" h="250825">
                <a:moveTo>
                  <a:pt x="781892" y="0"/>
                </a:moveTo>
                <a:lnTo>
                  <a:pt x="0" y="0"/>
                </a:lnTo>
                <a:lnTo>
                  <a:pt x="0" y="250239"/>
                </a:lnTo>
                <a:lnTo>
                  <a:pt x="781892" y="250239"/>
                </a:lnTo>
                <a:lnTo>
                  <a:pt x="781892" y="0"/>
                </a:lnTo>
                <a:close/>
              </a:path>
            </a:pathLst>
          </a:custGeom>
          <a:solidFill>
            <a:srgbClr val="6C6C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48766" y="3472235"/>
            <a:ext cx="250825" cy="266065"/>
          </a:xfrm>
          <a:custGeom>
            <a:avLst/>
            <a:gdLst/>
            <a:ahLst/>
            <a:cxnLst/>
            <a:rect l="l" t="t" r="r" b="b"/>
            <a:pathLst>
              <a:path w="250825" h="266064">
                <a:moveTo>
                  <a:pt x="250239" y="0"/>
                </a:moveTo>
                <a:lnTo>
                  <a:pt x="0" y="0"/>
                </a:lnTo>
                <a:lnTo>
                  <a:pt x="0" y="265824"/>
                </a:lnTo>
                <a:lnTo>
                  <a:pt x="250239" y="265824"/>
                </a:lnTo>
                <a:lnTo>
                  <a:pt x="250239" y="0"/>
                </a:lnTo>
                <a:close/>
              </a:path>
            </a:pathLst>
          </a:custGeom>
          <a:solidFill>
            <a:srgbClr val="6C6C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44636" y="4276898"/>
            <a:ext cx="2119745" cy="58604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54808" y="2945989"/>
            <a:ext cx="1834514" cy="1834514"/>
          </a:xfrm>
          <a:custGeom>
            <a:avLst/>
            <a:gdLst/>
            <a:ahLst/>
            <a:cxnLst/>
            <a:rect l="l" t="t" r="r" b="b"/>
            <a:pathLst>
              <a:path w="1834514" h="1834514">
                <a:moveTo>
                  <a:pt x="917190" y="0"/>
                </a:moveTo>
                <a:lnTo>
                  <a:pt x="841966" y="3040"/>
                </a:lnTo>
                <a:lnTo>
                  <a:pt x="768417" y="12004"/>
                </a:lnTo>
                <a:lnTo>
                  <a:pt x="696778" y="26656"/>
                </a:lnTo>
                <a:lnTo>
                  <a:pt x="627287" y="46759"/>
                </a:lnTo>
                <a:lnTo>
                  <a:pt x="560178" y="72077"/>
                </a:lnTo>
                <a:lnTo>
                  <a:pt x="495688" y="102375"/>
                </a:lnTo>
                <a:lnTo>
                  <a:pt x="434053" y="137416"/>
                </a:lnTo>
                <a:lnTo>
                  <a:pt x="375509" y="176964"/>
                </a:lnTo>
                <a:lnTo>
                  <a:pt x="320292" y="220784"/>
                </a:lnTo>
                <a:lnTo>
                  <a:pt x="268638" y="268639"/>
                </a:lnTo>
                <a:lnTo>
                  <a:pt x="220784" y="320293"/>
                </a:lnTo>
                <a:lnTo>
                  <a:pt x="176964" y="375510"/>
                </a:lnTo>
                <a:lnTo>
                  <a:pt x="137416" y="434054"/>
                </a:lnTo>
                <a:lnTo>
                  <a:pt x="102375" y="495689"/>
                </a:lnTo>
                <a:lnTo>
                  <a:pt x="72077" y="560179"/>
                </a:lnTo>
                <a:lnTo>
                  <a:pt x="46759" y="627287"/>
                </a:lnTo>
                <a:lnTo>
                  <a:pt x="26656" y="696779"/>
                </a:lnTo>
                <a:lnTo>
                  <a:pt x="12004" y="768418"/>
                </a:lnTo>
                <a:lnTo>
                  <a:pt x="3040" y="841967"/>
                </a:lnTo>
                <a:lnTo>
                  <a:pt x="0" y="917191"/>
                </a:lnTo>
                <a:lnTo>
                  <a:pt x="3040" y="992415"/>
                </a:lnTo>
                <a:lnTo>
                  <a:pt x="12004" y="1065964"/>
                </a:lnTo>
                <a:lnTo>
                  <a:pt x="26656" y="1137603"/>
                </a:lnTo>
                <a:lnTo>
                  <a:pt x="46759" y="1207094"/>
                </a:lnTo>
                <a:lnTo>
                  <a:pt x="72077" y="1274203"/>
                </a:lnTo>
                <a:lnTo>
                  <a:pt x="102375" y="1338693"/>
                </a:lnTo>
                <a:lnTo>
                  <a:pt x="137416" y="1400328"/>
                </a:lnTo>
                <a:lnTo>
                  <a:pt x="176964" y="1458872"/>
                </a:lnTo>
                <a:lnTo>
                  <a:pt x="220784" y="1514089"/>
                </a:lnTo>
                <a:lnTo>
                  <a:pt x="268638" y="1565743"/>
                </a:lnTo>
                <a:lnTo>
                  <a:pt x="320292" y="1613597"/>
                </a:lnTo>
                <a:lnTo>
                  <a:pt x="375509" y="1657417"/>
                </a:lnTo>
                <a:lnTo>
                  <a:pt x="434053" y="1696965"/>
                </a:lnTo>
                <a:lnTo>
                  <a:pt x="495688" y="1732006"/>
                </a:lnTo>
                <a:lnTo>
                  <a:pt x="560178" y="1762304"/>
                </a:lnTo>
                <a:lnTo>
                  <a:pt x="627287" y="1787622"/>
                </a:lnTo>
                <a:lnTo>
                  <a:pt x="696778" y="1807725"/>
                </a:lnTo>
                <a:lnTo>
                  <a:pt x="768417" y="1822377"/>
                </a:lnTo>
                <a:lnTo>
                  <a:pt x="841966" y="1831341"/>
                </a:lnTo>
                <a:lnTo>
                  <a:pt x="917190" y="1834381"/>
                </a:lnTo>
                <a:lnTo>
                  <a:pt x="992414" y="1831341"/>
                </a:lnTo>
                <a:lnTo>
                  <a:pt x="1065963" y="1822377"/>
                </a:lnTo>
                <a:lnTo>
                  <a:pt x="1137601" y="1807725"/>
                </a:lnTo>
                <a:lnTo>
                  <a:pt x="1207093" y="1787622"/>
                </a:lnTo>
                <a:lnTo>
                  <a:pt x="1274202" y="1762304"/>
                </a:lnTo>
                <a:lnTo>
                  <a:pt x="1338692" y="1732006"/>
                </a:lnTo>
                <a:lnTo>
                  <a:pt x="1400327" y="1696965"/>
                </a:lnTo>
                <a:lnTo>
                  <a:pt x="1458871" y="1657417"/>
                </a:lnTo>
                <a:lnTo>
                  <a:pt x="1514088" y="1613597"/>
                </a:lnTo>
                <a:lnTo>
                  <a:pt x="1565742" y="1565743"/>
                </a:lnTo>
                <a:lnTo>
                  <a:pt x="1613597" y="1514089"/>
                </a:lnTo>
                <a:lnTo>
                  <a:pt x="1657416" y="1458872"/>
                </a:lnTo>
                <a:lnTo>
                  <a:pt x="1696965" y="1400328"/>
                </a:lnTo>
                <a:lnTo>
                  <a:pt x="1732006" y="1338693"/>
                </a:lnTo>
                <a:lnTo>
                  <a:pt x="1762304" y="1274203"/>
                </a:lnTo>
                <a:lnTo>
                  <a:pt x="1787622" y="1207094"/>
                </a:lnTo>
                <a:lnTo>
                  <a:pt x="1807725" y="1137603"/>
                </a:lnTo>
                <a:lnTo>
                  <a:pt x="1822377" y="1065964"/>
                </a:lnTo>
                <a:lnTo>
                  <a:pt x="1831341" y="992415"/>
                </a:lnTo>
                <a:lnTo>
                  <a:pt x="1834381" y="917191"/>
                </a:lnTo>
                <a:lnTo>
                  <a:pt x="1831341" y="841967"/>
                </a:lnTo>
                <a:lnTo>
                  <a:pt x="1822377" y="768418"/>
                </a:lnTo>
                <a:lnTo>
                  <a:pt x="1807725" y="696779"/>
                </a:lnTo>
                <a:lnTo>
                  <a:pt x="1787622" y="627287"/>
                </a:lnTo>
                <a:lnTo>
                  <a:pt x="1762304" y="560179"/>
                </a:lnTo>
                <a:lnTo>
                  <a:pt x="1732006" y="495689"/>
                </a:lnTo>
                <a:lnTo>
                  <a:pt x="1696965" y="434054"/>
                </a:lnTo>
                <a:lnTo>
                  <a:pt x="1657416" y="375510"/>
                </a:lnTo>
                <a:lnTo>
                  <a:pt x="1613597" y="320293"/>
                </a:lnTo>
                <a:lnTo>
                  <a:pt x="1565742" y="268639"/>
                </a:lnTo>
                <a:lnTo>
                  <a:pt x="1514088" y="220784"/>
                </a:lnTo>
                <a:lnTo>
                  <a:pt x="1458871" y="176964"/>
                </a:lnTo>
                <a:lnTo>
                  <a:pt x="1400327" y="137416"/>
                </a:lnTo>
                <a:lnTo>
                  <a:pt x="1338692" y="102375"/>
                </a:lnTo>
                <a:lnTo>
                  <a:pt x="1274202" y="72077"/>
                </a:lnTo>
                <a:lnTo>
                  <a:pt x="1207093" y="46759"/>
                </a:lnTo>
                <a:lnTo>
                  <a:pt x="1137601" y="26656"/>
                </a:lnTo>
                <a:lnTo>
                  <a:pt x="1065963" y="12004"/>
                </a:lnTo>
                <a:lnTo>
                  <a:pt x="992414" y="3040"/>
                </a:lnTo>
                <a:lnTo>
                  <a:pt x="917190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845698" y="3495720"/>
            <a:ext cx="1496286" cy="8463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215" marR="5080" indent="-57150" algn="ctr">
              <a:lnSpc>
                <a:spcPts val="2200"/>
              </a:lnSpc>
            </a:pPr>
            <a:r>
              <a:rPr sz="2100" b="1" spc="-15" dirty="0">
                <a:latin typeface="Calibri"/>
                <a:cs typeface="Calibri"/>
              </a:rPr>
              <a:t>Valu</a:t>
            </a:r>
            <a:r>
              <a:rPr sz="2100" b="1" dirty="0">
                <a:latin typeface="Calibri"/>
                <a:cs typeface="Calibri"/>
              </a:rPr>
              <a:t>e </a:t>
            </a:r>
            <a:r>
              <a:rPr sz="2100" b="1" spc="-15" dirty="0">
                <a:latin typeface="Calibri"/>
                <a:cs typeface="Calibri"/>
              </a:rPr>
              <a:t>th</a:t>
            </a:r>
            <a:r>
              <a:rPr sz="2100" b="1" dirty="0">
                <a:latin typeface="Calibri"/>
                <a:cs typeface="Calibri"/>
              </a:rPr>
              <a:t>e </a:t>
            </a:r>
            <a:r>
              <a:rPr sz="2100" b="1" spc="-15" dirty="0" smtClean="0">
                <a:latin typeface="Calibri"/>
                <a:cs typeface="Calibri"/>
              </a:rPr>
              <a:t>Mat</a:t>
            </a:r>
            <a:r>
              <a:rPr sz="2100" b="1" dirty="0" smtClean="0">
                <a:latin typeface="Calibri"/>
                <a:cs typeface="Calibri"/>
              </a:rPr>
              <a:t>er</a:t>
            </a:r>
            <a:r>
              <a:rPr sz="2100" b="1" spc="-10" dirty="0" smtClean="0">
                <a:latin typeface="Calibri"/>
                <a:cs typeface="Calibri"/>
              </a:rPr>
              <a:t>ial</a:t>
            </a:r>
            <a:r>
              <a:rPr lang="en-US" sz="2100" b="1" spc="-10" dirty="0" smtClean="0">
                <a:latin typeface="Calibri"/>
                <a:cs typeface="Calibri"/>
              </a:rPr>
              <a:t> &amp; Activities</a:t>
            </a:r>
            <a:endParaRPr sz="2100" dirty="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783887" y="3747992"/>
            <a:ext cx="782320" cy="250825"/>
          </a:xfrm>
          <a:custGeom>
            <a:avLst/>
            <a:gdLst/>
            <a:ahLst/>
            <a:cxnLst/>
            <a:rect l="l" t="t" r="r" b="b"/>
            <a:pathLst>
              <a:path w="782320" h="250825">
                <a:moveTo>
                  <a:pt x="781890" y="0"/>
                </a:moveTo>
                <a:lnTo>
                  <a:pt x="0" y="0"/>
                </a:lnTo>
                <a:lnTo>
                  <a:pt x="0" y="250239"/>
                </a:lnTo>
                <a:lnTo>
                  <a:pt x="781890" y="250239"/>
                </a:lnTo>
                <a:lnTo>
                  <a:pt x="781890" y="0"/>
                </a:lnTo>
                <a:close/>
              </a:path>
            </a:pathLst>
          </a:custGeom>
          <a:solidFill>
            <a:srgbClr val="6C6C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83185" y="4941915"/>
            <a:ext cx="1970116" cy="66086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51033" y="2945989"/>
            <a:ext cx="1834514" cy="1834514"/>
          </a:xfrm>
          <a:custGeom>
            <a:avLst/>
            <a:gdLst/>
            <a:ahLst/>
            <a:cxnLst/>
            <a:rect l="l" t="t" r="r" b="b"/>
            <a:pathLst>
              <a:path w="1834515" h="1834514">
                <a:moveTo>
                  <a:pt x="917190" y="0"/>
                </a:moveTo>
                <a:lnTo>
                  <a:pt x="841966" y="3040"/>
                </a:lnTo>
                <a:lnTo>
                  <a:pt x="768416" y="12004"/>
                </a:lnTo>
                <a:lnTo>
                  <a:pt x="696778" y="26656"/>
                </a:lnTo>
                <a:lnTo>
                  <a:pt x="627286" y="46759"/>
                </a:lnTo>
                <a:lnTo>
                  <a:pt x="560178" y="72077"/>
                </a:lnTo>
                <a:lnTo>
                  <a:pt x="495688" y="102375"/>
                </a:lnTo>
                <a:lnTo>
                  <a:pt x="434053" y="137416"/>
                </a:lnTo>
                <a:lnTo>
                  <a:pt x="375509" y="176964"/>
                </a:lnTo>
                <a:lnTo>
                  <a:pt x="320292" y="220784"/>
                </a:lnTo>
                <a:lnTo>
                  <a:pt x="268638" y="268639"/>
                </a:lnTo>
                <a:lnTo>
                  <a:pt x="220783" y="320293"/>
                </a:lnTo>
                <a:lnTo>
                  <a:pt x="176964" y="375510"/>
                </a:lnTo>
                <a:lnTo>
                  <a:pt x="137415" y="434054"/>
                </a:lnTo>
                <a:lnTo>
                  <a:pt x="102374" y="495689"/>
                </a:lnTo>
                <a:lnTo>
                  <a:pt x="72077" y="560179"/>
                </a:lnTo>
                <a:lnTo>
                  <a:pt x="46758" y="627287"/>
                </a:lnTo>
                <a:lnTo>
                  <a:pt x="26655" y="696779"/>
                </a:lnTo>
                <a:lnTo>
                  <a:pt x="12004" y="768418"/>
                </a:lnTo>
                <a:lnTo>
                  <a:pt x="3040" y="841967"/>
                </a:lnTo>
                <a:lnTo>
                  <a:pt x="0" y="917191"/>
                </a:lnTo>
                <a:lnTo>
                  <a:pt x="3040" y="992415"/>
                </a:lnTo>
                <a:lnTo>
                  <a:pt x="12004" y="1065964"/>
                </a:lnTo>
                <a:lnTo>
                  <a:pt x="26655" y="1137603"/>
                </a:lnTo>
                <a:lnTo>
                  <a:pt x="46758" y="1207094"/>
                </a:lnTo>
                <a:lnTo>
                  <a:pt x="72077" y="1274203"/>
                </a:lnTo>
                <a:lnTo>
                  <a:pt x="102374" y="1338693"/>
                </a:lnTo>
                <a:lnTo>
                  <a:pt x="137415" y="1400328"/>
                </a:lnTo>
                <a:lnTo>
                  <a:pt x="176964" y="1458872"/>
                </a:lnTo>
                <a:lnTo>
                  <a:pt x="220783" y="1514089"/>
                </a:lnTo>
                <a:lnTo>
                  <a:pt x="268638" y="1565743"/>
                </a:lnTo>
                <a:lnTo>
                  <a:pt x="320292" y="1613597"/>
                </a:lnTo>
                <a:lnTo>
                  <a:pt x="375509" y="1657417"/>
                </a:lnTo>
                <a:lnTo>
                  <a:pt x="434053" y="1696965"/>
                </a:lnTo>
                <a:lnTo>
                  <a:pt x="495688" y="1732006"/>
                </a:lnTo>
                <a:lnTo>
                  <a:pt x="560178" y="1762304"/>
                </a:lnTo>
                <a:lnTo>
                  <a:pt x="627286" y="1787622"/>
                </a:lnTo>
                <a:lnTo>
                  <a:pt x="696778" y="1807725"/>
                </a:lnTo>
                <a:lnTo>
                  <a:pt x="768416" y="1822377"/>
                </a:lnTo>
                <a:lnTo>
                  <a:pt x="841966" y="1831341"/>
                </a:lnTo>
                <a:lnTo>
                  <a:pt x="917190" y="1834381"/>
                </a:lnTo>
                <a:lnTo>
                  <a:pt x="992414" y="1831341"/>
                </a:lnTo>
                <a:lnTo>
                  <a:pt x="1065963" y="1822377"/>
                </a:lnTo>
                <a:lnTo>
                  <a:pt x="1137601" y="1807725"/>
                </a:lnTo>
                <a:lnTo>
                  <a:pt x="1207093" y="1787622"/>
                </a:lnTo>
                <a:lnTo>
                  <a:pt x="1274202" y="1762304"/>
                </a:lnTo>
                <a:lnTo>
                  <a:pt x="1338692" y="1732006"/>
                </a:lnTo>
                <a:lnTo>
                  <a:pt x="1400327" y="1696965"/>
                </a:lnTo>
                <a:lnTo>
                  <a:pt x="1458871" y="1657417"/>
                </a:lnTo>
                <a:lnTo>
                  <a:pt x="1514088" y="1613597"/>
                </a:lnTo>
                <a:lnTo>
                  <a:pt x="1565742" y="1565743"/>
                </a:lnTo>
                <a:lnTo>
                  <a:pt x="1613597" y="1514089"/>
                </a:lnTo>
                <a:lnTo>
                  <a:pt x="1657416" y="1458872"/>
                </a:lnTo>
                <a:lnTo>
                  <a:pt x="1696965" y="1400328"/>
                </a:lnTo>
                <a:lnTo>
                  <a:pt x="1732006" y="1338693"/>
                </a:lnTo>
                <a:lnTo>
                  <a:pt x="1762304" y="1274203"/>
                </a:lnTo>
                <a:lnTo>
                  <a:pt x="1787622" y="1207094"/>
                </a:lnTo>
                <a:lnTo>
                  <a:pt x="1807725" y="1137603"/>
                </a:lnTo>
                <a:lnTo>
                  <a:pt x="1822377" y="1065964"/>
                </a:lnTo>
                <a:lnTo>
                  <a:pt x="1831341" y="992415"/>
                </a:lnTo>
                <a:lnTo>
                  <a:pt x="1834381" y="917191"/>
                </a:lnTo>
                <a:lnTo>
                  <a:pt x="1831341" y="841967"/>
                </a:lnTo>
                <a:lnTo>
                  <a:pt x="1822377" y="768418"/>
                </a:lnTo>
                <a:lnTo>
                  <a:pt x="1807725" y="696779"/>
                </a:lnTo>
                <a:lnTo>
                  <a:pt x="1787622" y="627287"/>
                </a:lnTo>
                <a:lnTo>
                  <a:pt x="1762304" y="560179"/>
                </a:lnTo>
                <a:lnTo>
                  <a:pt x="1732006" y="495689"/>
                </a:lnTo>
                <a:lnTo>
                  <a:pt x="1696965" y="434054"/>
                </a:lnTo>
                <a:lnTo>
                  <a:pt x="1657416" y="375510"/>
                </a:lnTo>
                <a:lnTo>
                  <a:pt x="1613597" y="320293"/>
                </a:lnTo>
                <a:lnTo>
                  <a:pt x="1565742" y="268639"/>
                </a:lnTo>
                <a:lnTo>
                  <a:pt x="1514088" y="220784"/>
                </a:lnTo>
                <a:lnTo>
                  <a:pt x="1458871" y="176964"/>
                </a:lnTo>
                <a:lnTo>
                  <a:pt x="1400327" y="137416"/>
                </a:lnTo>
                <a:lnTo>
                  <a:pt x="1338692" y="102375"/>
                </a:lnTo>
                <a:lnTo>
                  <a:pt x="1274202" y="72077"/>
                </a:lnTo>
                <a:lnTo>
                  <a:pt x="1207093" y="46759"/>
                </a:lnTo>
                <a:lnTo>
                  <a:pt x="1137601" y="26656"/>
                </a:lnTo>
                <a:lnTo>
                  <a:pt x="1065963" y="12004"/>
                </a:lnTo>
                <a:lnTo>
                  <a:pt x="992414" y="3040"/>
                </a:lnTo>
                <a:lnTo>
                  <a:pt x="917190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016711" y="3503514"/>
            <a:ext cx="1503063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US" sz="2100" b="1" spc="-15" dirty="0" smtClean="0">
                <a:latin typeface="Calibri"/>
                <a:cs typeface="Calibri"/>
              </a:rPr>
              <a:t>Supportive Environment</a:t>
            </a:r>
            <a:endParaRPr sz="210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8390" y="6340785"/>
            <a:ext cx="249872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dirty="0" smtClean="0"/>
              <a:t>Ryan &amp; Deci 2017, Ford 1992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20" name="Title 22"/>
          <p:cNvSpPr txBox="1">
            <a:spLocks/>
          </p:cNvSpPr>
          <p:nvPr/>
        </p:nvSpPr>
        <p:spPr>
          <a:xfrm>
            <a:off x="455947" y="1712815"/>
            <a:ext cx="8229600" cy="11504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Predictors of Motivation</a:t>
            </a:r>
            <a:endParaRPr lang="en-US" sz="3600" dirty="0"/>
          </a:p>
        </p:txBody>
      </p:sp>
      <p:sp>
        <p:nvSpPr>
          <p:cNvPr id="21" name="object 9"/>
          <p:cNvSpPr/>
          <p:nvPr/>
        </p:nvSpPr>
        <p:spPr>
          <a:xfrm>
            <a:off x="6049634" y="3503514"/>
            <a:ext cx="250825" cy="266065"/>
          </a:xfrm>
          <a:custGeom>
            <a:avLst/>
            <a:gdLst/>
            <a:ahLst/>
            <a:cxnLst/>
            <a:rect l="l" t="t" r="r" b="b"/>
            <a:pathLst>
              <a:path w="250825" h="266064">
                <a:moveTo>
                  <a:pt x="250239" y="0"/>
                </a:moveTo>
                <a:lnTo>
                  <a:pt x="0" y="0"/>
                </a:lnTo>
                <a:lnTo>
                  <a:pt x="0" y="265824"/>
                </a:lnTo>
                <a:lnTo>
                  <a:pt x="250239" y="265824"/>
                </a:lnTo>
                <a:lnTo>
                  <a:pt x="250239" y="0"/>
                </a:lnTo>
                <a:close/>
              </a:path>
            </a:pathLst>
          </a:custGeom>
          <a:solidFill>
            <a:srgbClr val="6C6C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9"/>
          <p:cNvSpPr/>
          <p:nvPr/>
        </p:nvSpPr>
        <p:spPr>
          <a:xfrm>
            <a:off x="6063891" y="3967921"/>
            <a:ext cx="250825" cy="266065"/>
          </a:xfrm>
          <a:custGeom>
            <a:avLst/>
            <a:gdLst/>
            <a:ahLst/>
            <a:cxnLst/>
            <a:rect l="l" t="t" r="r" b="b"/>
            <a:pathLst>
              <a:path w="250825" h="266064">
                <a:moveTo>
                  <a:pt x="250239" y="0"/>
                </a:moveTo>
                <a:lnTo>
                  <a:pt x="0" y="0"/>
                </a:lnTo>
                <a:lnTo>
                  <a:pt x="0" y="265824"/>
                </a:lnTo>
                <a:lnTo>
                  <a:pt x="250239" y="265824"/>
                </a:lnTo>
                <a:lnTo>
                  <a:pt x="250239" y="0"/>
                </a:lnTo>
                <a:close/>
              </a:path>
            </a:pathLst>
          </a:custGeom>
          <a:solidFill>
            <a:srgbClr val="6C6C6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4185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81050"/>
            <a:ext cx="87630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0070C0"/>
                </a:solidFill>
              </a:rPr>
              <a:t>Discuss your assigned case with a small group.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 smtClean="0"/>
              <a:t>1. Is student learning the primary goal of the professor in the case? If not, what is?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3600" dirty="0" smtClean="0"/>
              <a:t>2. How might motivation theory inform a way for the professor to respond to the situation to give more primacy to student learning?</a:t>
            </a:r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28600" y="-128587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prstClr val="black"/>
                </a:solidFill>
                <a:latin typeface="Arial" pitchFamily="-109" charset="0"/>
                <a:ea typeface="MS Pゴシック" pitchFamily="-92" charset="-128"/>
              </a:rPr>
              <a:t>Application: Case Studies Activity</a:t>
            </a:r>
            <a:endParaRPr lang="en-US" sz="3200" dirty="0">
              <a:solidFill>
                <a:prstClr val="black"/>
              </a:solidFill>
              <a:latin typeface="Arial" pitchFamily="-109" charset="0"/>
              <a:ea typeface="MS Pゴシック" pitchFamily="-9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303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781174"/>
            <a:ext cx="8763000" cy="21050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</a:rPr>
              <a:t>As an individual, complete </a:t>
            </a:r>
            <a:r>
              <a:rPr lang="en-US" sz="4000" dirty="0">
                <a:solidFill>
                  <a:srgbClr val="0070C0"/>
                </a:solidFill>
              </a:rPr>
              <a:t>the </a:t>
            </a:r>
            <a:r>
              <a:rPr lang="en-US" sz="4000" dirty="0" smtClean="0">
                <a:solidFill>
                  <a:srgbClr val="0070C0"/>
                </a:solidFill>
              </a:rPr>
              <a:t>handout,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</a:rPr>
              <a:t>“Reflection</a:t>
            </a:r>
            <a:r>
              <a:rPr lang="en-US" sz="4000" dirty="0">
                <a:solidFill>
                  <a:srgbClr val="0070C0"/>
                </a:solidFill>
              </a:rPr>
              <a:t>: </a:t>
            </a:r>
            <a:r>
              <a:rPr lang="en-US" sz="4000" dirty="0" smtClean="0">
                <a:solidFill>
                  <a:srgbClr val="0070C0"/>
                </a:solidFill>
              </a:rPr>
              <a:t>Motivation </a:t>
            </a:r>
            <a:r>
              <a:rPr lang="en-US" sz="4000" dirty="0">
                <a:solidFill>
                  <a:srgbClr val="0070C0"/>
                </a:solidFill>
              </a:rPr>
              <a:t>Theories </a:t>
            </a:r>
            <a:r>
              <a:rPr lang="en-US" sz="4000" dirty="0" smtClean="0">
                <a:solidFill>
                  <a:srgbClr val="0070C0"/>
                </a:solidFill>
              </a:rPr>
              <a:t>and </a:t>
            </a:r>
            <a:r>
              <a:rPr lang="en-US" sz="4000" dirty="0">
                <a:solidFill>
                  <a:srgbClr val="0070C0"/>
                </a:solidFill>
              </a:rPr>
              <a:t>Student </a:t>
            </a:r>
            <a:r>
              <a:rPr lang="en-US" sz="4000" dirty="0" smtClean="0">
                <a:solidFill>
                  <a:srgbClr val="0070C0"/>
                </a:solidFill>
              </a:rPr>
              <a:t>Success.”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-128587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prstClr val="black"/>
                </a:solidFill>
                <a:latin typeface="Arial" pitchFamily="-109" charset="0"/>
                <a:ea typeface="MS Pゴシック" pitchFamily="-92" charset="-128"/>
              </a:rPr>
              <a:t>Self-Evaluation and Planning Activity</a:t>
            </a:r>
            <a:endParaRPr lang="en-US" sz="3200" dirty="0">
              <a:solidFill>
                <a:prstClr val="black"/>
              </a:solidFill>
              <a:latin typeface="Arial" pitchFamily="-109" charset="0"/>
              <a:ea typeface="MS Pゴシック" pitchFamily="-9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140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TL PPT Template_NFO 2015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</TotalTime>
  <Words>408</Words>
  <Application>Microsoft Office PowerPoint</Application>
  <PresentationFormat>On-screen Show (4:3)</PresentationFormat>
  <Paragraphs>83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MS Pゴシック</vt:lpstr>
      <vt:lpstr>Times New Roman</vt:lpstr>
      <vt:lpstr>Verdana</vt:lpstr>
      <vt:lpstr>CETL PPT Template_NFO 2015 (1)</vt:lpstr>
      <vt:lpstr>Office Theme</vt:lpstr>
      <vt:lpstr>Motivation and Success:  Unpacking the Faculty-Student Dynamic   September 20, 2017</vt:lpstr>
      <vt:lpstr>PowerPoint Presentation</vt:lpstr>
      <vt:lpstr>PowerPoint Presentation</vt:lpstr>
      <vt:lpstr>Measures of Motivation</vt:lpstr>
      <vt:lpstr>PowerPoint Presentation</vt:lpstr>
      <vt:lpstr>Self-Determination Theory</vt:lpstr>
      <vt:lpstr>Expectancy-Value Theory</vt:lpstr>
      <vt:lpstr>PowerPoint Presentation</vt:lpstr>
      <vt:lpstr>PowerPoint Presentation</vt:lpstr>
      <vt:lpstr>PowerPoint Presentation</vt:lpstr>
      <vt:lpstr>PowerPoint Presentation</vt:lpstr>
    </vt:vector>
  </TitlesOfParts>
  <Company>Kennesaw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 and Success: Unpacking the Faculty-Student Dynamic   September 20, 2017</dc:title>
  <dc:creator>Esther Jordan</dc:creator>
  <cp:lastModifiedBy>Carmen Skaggs</cp:lastModifiedBy>
  <cp:revision>22</cp:revision>
  <cp:lastPrinted>2017-09-20T12:54:43Z</cp:lastPrinted>
  <dcterms:created xsi:type="dcterms:W3CDTF">2017-09-20T01:08:29Z</dcterms:created>
  <dcterms:modified xsi:type="dcterms:W3CDTF">2017-09-21T14:26:35Z</dcterms:modified>
</cp:coreProperties>
</file>